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157"/>
  </p:notesMasterIdLst>
  <p:sldIdLst>
    <p:sldId id="355" r:id="rId3"/>
    <p:sldId id="4954" r:id="rId4"/>
    <p:sldId id="258" r:id="rId5"/>
    <p:sldId id="302" r:id="rId6"/>
    <p:sldId id="4949" r:id="rId7"/>
    <p:sldId id="4989" r:id="rId8"/>
    <p:sldId id="4946" r:id="rId9"/>
    <p:sldId id="5166" r:id="rId10"/>
    <p:sldId id="5167" r:id="rId11"/>
    <p:sldId id="5168" r:id="rId12"/>
    <p:sldId id="5162" r:id="rId13"/>
    <p:sldId id="1885" r:id="rId14"/>
    <p:sldId id="1896" r:id="rId15"/>
    <p:sldId id="1890" r:id="rId16"/>
    <p:sldId id="1902" r:id="rId17"/>
    <p:sldId id="1893" r:id="rId18"/>
    <p:sldId id="1894" r:id="rId19"/>
    <p:sldId id="5161" r:id="rId20"/>
    <p:sldId id="1891" r:id="rId21"/>
    <p:sldId id="1892" r:id="rId22"/>
    <p:sldId id="5139" r:id="rId23"/>
    <p:sldId id="1898" r:id="rId24"/>
    <p:sldId id="1901" r:id="rId25"/>
    <p:sldId id="1895" r:id="rId26"/>
    <p:sldId id="5140" r:id="rId27"/>
    <p:sldId id="5141" r:id="rId28"/>
    <p:sldId id="5160" r:id="rId29"/>
    <p:sldId id="5085" r:id="rId30"/>
    <p:sldId id="5059" r:id="rId31"/>
    <p:sldId id="5090" r:id="rId32"/>
    <p:sldId id="5049" r:id="rId33"/>
    <p:sldId id="5091" r:id="rId34"/>
    <p:sldId id="5040" r:id="rId35"/>
    <p:sldId id="5034" r:id="rId36"/>
    <p:sldId id="5048" r:id="rId37"/>
    <p:sldId id="5038" r:id="rId38"/>
    <p:sldId id="5039" r:id="rId39"/>
    <p:sldId id="5092" r:id="rId40"/>
    <p:sldId id="5093" r:id="rId41"/>
    <p:sldId id="5094" r:id="rId42"/>
    <p:sldId id="1702" r:id="rId43"/>
    <p:sldId id="5163" r:id="rId44"/>
    <p:sldId id="1916" r:id="rId45"/>
    <p:sldId id="5142" r:id="rId46"/>
    <p:sldId id="1925" r:id="rId47"/>
    <p:sldId id="1917" r:id="rId48"/>
    <p:sldId id="5143" r:id="rId49"/>
    <p:sldId id="5144" r:id="rId50"/>
    <p:sldId id="1905" r:id="rId51"/>
    <p:sldId id="1907" r:id="rId52"/>
    <p:sldId id="1909" r:id="rId53"/>
    <p:sldId id="1911" r:id="rId54"/>
    <p:sldId id="5164" r:id="rId55"/>
    <p:sldId id="5145" r:id="rId56"/>
    <p:sldId id="5146" r:id="rId57"/>
    <p:sldId id="1900" r:id="rId58"/>
    <p:sldId id="5147" r:id="rId59"/>
    <p:sldId id="1932" r:id="rId60"/>
    <p:sldId id="5148" r:id="rId61"/>
    <p:sldId id="5149" r:id="rId62"/>
    <p:sldId id="1927" r:id="rId63"/>
    <p:sldId id="5165" r:id="rId64"/>
    <p:sldId id="5152" r:id="rId65"/>
    <p:sldId id="5153" r:id="rId66"/>
    <p:sldId id="1899" r:id="rId67"/>
    <p:sldId id="5155" r:id="rId68"/>
    <p:sldId id="5156" r:id="rId69"/>
    <p:sldId id="5157" r:id="rId70"/>
    <p:sldId id="5023" r:id="rId71"/>
    <p:sldId id="5022" r:id="rId72"/>
    <p:sldId id="4950" r:id="rId73"/>
    <p:sldId id="4926" r:id="rId74"/>
    <p:sldId id="4994" r:id="rId75"/>
    <p:sldId id="4928" r:id="rId76"/>
    <p:sldId id="4995" r:id="rId77"/>
    <p:sldId id="4929" r:id="rId78"/>
    <p:sldId id="4930" r:id="rId79"/>
    <p:sldId id="4931" r:id="rId80"/>
    <p:sldId id="4932" r:id="rId81"/>
    <p:sldId id="4956" r:id="rId82"/>
    <p:sldId id="4999" r:id="rId83"/>
    <p:sldId id="5024" r:id="rId84"/>
    <p:sldId id="5000" r:id="rId85"/>
    <p:sldId id="5001" r:id="rId86"/>
    <p:sldId id="5002" r:id="rId87"/>
    <p:sldId id="5003" r:id="rId88"/>
    <p:sldId id="5004" r:id="rId89"/>
    <p:sldId id="5005" r:id="rId90"/>
    <p:sldId id="5006" r:id="rId91"/>
    <p:sldId id="5098" r:id="rId92"/>
    <p:sldId id="5099" r:id="rId93"/>
    <p:sldId id="5100" r:id="rId94"/>
    <p:sldId id="5101" r:id="rId95"/>
    <p:sldId id="5102" r:id="rId96"/>
    <p:sldId id="5103" r:id="rId97"/>
    <p:sldId id="5104" r:id="rId98"/>
    <p:sldId id="5105" r:id="rId99"/>
    <p:sldId id="5106" r:id="rId100"/>
    <p:sldId id="5107" r:id="rId101"/>
    <p:sldId id="5108" r:id="rId102"/>
    <p:sldId id="5109" r:id="rId103"/>
    <p:sldId id="5110" r:id="rId104"/>
    <p:sldId id="5111" r:id="rId105"/>
    <p:sldId id="5112" r:id="rId106"/>
    <p:sldId id="5113" r:id="rId107"/>
    <p:sldId id="5114" r:id="rId108"/>
    <p:sldId id="5115" r:id="rId109"/>
    <p:sldId id="5116" r:id="rId110"/>
    <p:sldId id="5117" r:id="rId111"/>
    <p:sldId id="5118" r:id="rId112"/>
    <p:sldId id="5119" r:id="rId113"/>
    <p:sldId id="5120" r:id="rId114"/>
    <p:sldId id="5121" r:id="rId115"/>
    <p:sldId id="5122" r:id="rId116"/>
    <p:sldId id="5123" r:id="rId117"/>
    <p:sldId id="5124" r:id="rId118"/>
    <p:sldId id="5125" r:id="rId119"/>
    <p:sldId id="5126" r:id="rId120"/>
    <p:sldId id="5127" r:id="rId121"/>
    <p:sldId id="5128" r:id="rId122"/>
    <p:sldId id="5129" r:id="rId123"/>
    <p:sldId id="5130" r:id="rId124"/>
    <p:sldId id="5131" r:id="rId125"/>
    <p:sldId id="5132" r:id="rId126"/>
    <p:sldId id="5133" r:id="rId127"/>
    <p:sldId id="5134" r:id="rId128"/>
    <p:sldId id="5135" r:id="rId129"/>
    <p:sldId id="5136" r:id="rId130"/>
    <p:sldId id="5137" r:id="rId131"/>
    <p:sldId id="5138" r:id="rId132"/>
    <p:sldId id="303" r:id="rId133"/>
    <p:sldId id="5081" r:id="rId134"/>
    <p:sldId id="5083" r:id="rId135"/>
    <p:sldId id="5082" r:id="rId136"/>
    <p:sldId id="5054" r:id="rId137"/>
    <p:sldId id="5018" r:id="rId138"/>
    <p:sldId id="5066" r:id="rId139"/>
    <p:sldId id="5072" r:id="rId140"/>
    <p:sldId id="5074" r:id="rId141"/>
    <p:sldId id="5064" r:id="rId142"/>
    <p:sldId id="5065" r:id="rId143"/>
    <p:sldId id="5068" r:id="rId144"/>
    <p:sldId id="5073" r:id="rId145"/>
    <p:sldId id="5069" r:id="rId146"/>
    <p:sldId id="5067" r:id="rId147"/>
    <p:sldId id="5007" r:id="rId148"/>
    <p:sldId id="5071" r:id="rId149"/>
    <p:sldId id="5019" r:id="rId150"/>
    <p:sldId id="5076" r:id="rId151"/>
    <p:sldId id="5075" r:id="rId152"/>
    <p:sldId id="5009" r:id="rId153"/>
    <p:sldId id="5008" r:id="rId154"/>
    <p:sldId id="5077" r:id="rId155"/>
    <p:sldId id="5078" r:id="rId156"/>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0-INTRO" id="{A6DA35F6-BD05-41BA-9E24-D9DCE1E747D9}">
          <p14:sldIdLst>
            <p14:sldId id="355"/>
            <p14:sldId id="4954"/>
            <p14:sldId id="258"/>
            <p14:sldId id="302"/>
            <p14:sldId id="4949"/>
            <p14:sldId id="4989"/>
            <p14:sldId id="4946"/>
            <p14:sldId id="5166"/>
            <p14:sldId id="5167"/>
            <p14:sldId id="5168"/>
          </p14:sldIdLst>
        </p14:section>
        <p14:section name="01-INTRO TO AI" id="{257CFD05-85D7-4FE2-9F7E-16FEDA10DBB2}">
          <p14:sldIdLst>
            <p14:sldId id="5162"/>
            <p14:sldId id="1885"/>
            <p14:sldId id="1896"/>
            <p14:sldId id="1890"/>
            <p14:sldId id="1902"/>
            <p14:sldId id="1893"/>
            <p14:sldId id="1894"/>
          </p14:sldIdLst>
        </p14:section>
        <p14:section name="02-MACHINE LEARNING" id="{89B27290-134C-4D33-8E67-DBB107E51C5F}">
          <p14:sldIdLst>
            <p14:sldId id="5161"/>
            <p14:sldId id="1891"/>
            <p14:sldId id="1892"/>
            <p14:sldId id="5139"/>
            <p14:sldId id="1898"/>
            <p14:sldId id="1901"/>
            <p14:sldId id="1895"/>
            <p14:sldId id="5140"/>
            <p14:sldId id="5141"/>
            <p14:sldId id="5160"/>
            <p14:sldId id="5085"/>
            <p14:sldId id="5059"/>
            <p14:sldId id="5090"/>
            <p14:sldId id="5049"/>
            <p14:sldId id="5091"/>
            <p14:sldId id="5040"/>
            <p14:sldId id="5034"/>
            <p14:sldId id="5048"/>
            <p14:sldId id="5038"/>
            <p14:sldId id="5039"/>
            <p14:sldId id="5092"/>
            <p14:sldId id="5093"/>
            <p14:sldId id="5094"/>
            <p14:sldId id="1702"/>
          </p14:sldIdLst>
        </p14:section>
        <p14:section name="03-COMPUTER VISION" id="{877149F3-4B40-4EDD-9AFD-3BD861880579}">
          <p14:sldIdLst>
            <p14:sldId id="5163"/>
            <p14:sldId id="1916"/>
            <p14:sldId id="5142"/>
            <p14:sldId id="1925"/>
            <p14:sldId id="1917"/>
            <p14:sldId id="5143"/>
            <p14:sldId id="5144"/>
            <p14:sldId id="1905"/>
            <p14:sldId id="1907"/>
            <p14:sldId id="1909"/>
            <p14:sldId id="1911"/>
          </p14:sldIdLst>
        </p14:section>
        <p14:section name="04-NATURAL LANGUAGE PROCESSING" id="{F0F80A1D-D377-4AC0-8AE0-FA13297CB2B0}">
          <p14:sldIdLst>
            <p14:sldId id="5164"/>
            <p14:sldId id="5145"/>
            <p14:sldId id="5146"/>
            <p14:sldId id="1900"/>
            <p14:sldId id="5147"/>
            <p14:sldId id="1932"/>
            <p14:sldId id="5148"/>
            <p14:sldId id="5149"/>
            <p14:sldId id="1927"/>
          </p14:sldIdLst>
        </p14:section>
        <p14:section name="05-CONVERSATIONAL AI" id="{69CCAD51-6A91-47DD-9D81-C98E12CE6EF0}">
          <p14:sldIdLst>
            <p14:sldId id="5165"/>
            <p14:sldId id="5152"/>
            <p14:sldId id="5153"/>
            <p14:sldId id="1899"/>
            <p14:sldId id="5155"/>
            <p14:sldId id="5156"/>
            <p14:sldId id="5157"/>
          </p14:sldIdLst>
        </p14:section>
        <p14:section name="06-EXAM STUFF" id="{A66F3580-39C2-4FB3-BD3D-23F81ACFAF99}">
          <p14:sldIdLst>
            <p14:sldId id="5023"/>
            <p14:sldId id="5022"/>
            <p14:sldId id="4950"/>
            <p14:sldId id="4926"/>
            <p14:sldId id="4994"/>
            <p14:sldId id="4928"/>
            <p14:sldId id="4995"/>
            <p14:sldId id="4929"/>
            <p14:sldId id="4930"/>
            <p14:sldId id="4931"/>
            <p14:sldId id="4932"/>
            <p14:sldId id="4956"/>
            <p14:sldId id="4999"/>
            <p14:sldId id="5024"/>
            <p14:sldId id="5000"/>
            <p14:sldId id="5001"/>
            <p14:sldId id="5002"/>
            <p14:sldId id="5003"/>
            <p14:sldId id="5004"/>
            <p14:sldId id="5005"/>
            <p14:sldId id="5006"/>
          </p14:sldIdLst>
        </p14:section>
        <p14:section name="PRACTICE QUESTIONS" id="{59A6D2BD-3B71-48B2-AFE7-55FB5A36CA23}">
          <p14:sldIdLst>
            <p14:sldId id="5098"/>
            <p14:sldId id="5099"/>
            <p14:sldId id="5100"/>
            <p14:sldId id="5101"/>
            <p14:sldId id="5102"/>
            <p14:sldId id="5103"/>
            <p14:sldId id="5104"/>
            <p14:sldId id="5105"/>
            <p14:sldId id="5106"/>
            <p14:sldId id="5107"/>
            <p14:sldId id="5108"/>
            <p14:sldId id="5109"/>
            <p14:sldId id="5110"/>
            <p14:sldId id="5111"/>
            <p14:sldId id="5112"/>
            <p14:sldId id="5113"/>
            <p14:sldId id="5114"/>
            <p14:sldId id="5115"/>
            <p14:sldId id="5116"/>
            <p14:sldId id="5117"/>
            <p14:sldId id="5118"/>
            <p14:sldId id="5119"/>
            <p14:sldId id="5120"/>
            <p14:sldId id="5121"/>
            <p14:sldId id="5122"/>
            <p14:sldId id="5123"/>
            <p14:sldId id="5124"/>
            <p14:sldId id="5125"/>
            <p14:sldId id="5126"/>
            <p14:sldId id="5127"/>
            <p14:sldId id="5128"/>
            <p14:sldId id="5129"/>
            <p14:sldId id="5130"/>
            <p14:sldId id="5131"/>
            <p14:sldId id="5132"/>
            <p14:sldId id="5133"/>
            <p14:sldId id="5134"/>
            <p14:sldId id="5135"/>
            <p14:sldId id="5136"/>
            <p14:sldId id="5137"/>
            <p14:sldId id="5138"/>
          </p14:sldIdLst>
        </p14:section>
        <p14:section name="OUTRO" id="{A30AD725-1F83-483A-B2A2-10606E0AD1C5}">
          <p14:sldIdLst>
            <p14:sldId id="303"/>
          </p14:sldIdLst>
        </p14:section>
        <p14:section name="MISC" id="{4E2C79BC-2E77-4398-9EDC-EC3C45955A8C}">
          <p14:sldIdLst>
            <p14:sldId id="5081"/>
            <p14:sldId id="5083"/>
            <p14:sldId id="5082"/>
            <p14:sldId id="5054"/>
            <p14:sldId id="5018"/>
            <p14:sldId id="5066"/>
            <p14:sldId id="5072"/>
            <p14:sldId id="5074"/>
            <p14:sldId id="5064"/>
            <p14:sldId id="5065"/>
            <p14:sldId id="5068"/>
            <p14:sldId id="5073"/>
            <p14:sldId id="5069"/>
            <p14:sldId id="5067"/>
            <p14:sldId id="5007"/>
            <p14:sldId id="5071"/>
            <p14:sldId id="5019"/>
            <p14:sldId id="5076"/>
            <p14:sldId id="5075"/>
            <p14:sldId id="5009"/>
            <p14:sldId id="5008"/>
            <p14:sldId id="5077"/>
            <p14:sldId id="507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516" autoAdjust="0"/>
    <p:restoredTop sz="95256" autoAdjust="0"/>
  </p:normalViewPr>
  <p:slideViewPr>
    <p:cSldViewPr snapToGrid="0" snapToObjects="1">
      <p:cViewPr varScale="1">
        <p:scale>
          <a:sx n="151" d="100"/>
          <a:sy n="151" d="100"/>
        </p:scale>
        <p:origin x="540" y="168"/>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slide" Target="slides/slide151.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3175">
                <a:solidFill>
                  <a:schemeClr val="accent1"/>
                </a:solidFill>
              </a:ln>
              <a:effectLst/>
            </c:spPr>
          </c:marker>
          <c:trendline>
            <c:spPr>
              <a:ln w="19050" cap="rnd">
                <a:noFill/>
                <a:prstDash val="sysDot"/>
              </a:ln>
              <a:effectLst/>
            </c:spPr>
            <c:trendlineType val="linear"/>
            <c:dispRSqr val="0"/>
            <c:dispEq val="0"/>
          </c:trendline>
          <c:xVal>
            <c:numRef>
              <c:f>Sheet1!$A$2:$A$7</c:f>
              <c:numCache>
                <c:formatCode>General</c:formatCode>
                <c:ptCount val="6"/>
                <c:pt idx="0">
                  <c:v>56</c:v>
                </c:pt>
                <c:pt idx="1">
                  <c:v>61</c:v>
                </c:pt>
                <c:pt idx="2">
                  <c:v>67</c:v>
                </c:pt>
                <c:pt idx="3">
                  <c:v>72</c:v>
                </c:pt>
                <c:pt idx="4">
                  <c:v>76</c:v>
                </c:pt>
                <c:pt idx="5">
                  <c:v>82</c:v>
                </c:pt>
              </c:numCache>
            </c:numRef>
          </c:xVal>
          <c:yVal>
            <c:numRef>
              <c:f>Sheet1!$B$2:$B$7</c:f>
              <c:numCache>
                <c:formatCode>General</c:formatCode>
                <c:ptCount val="6"/>
                <c:pt idx="0">
                  <c:v>115</c:v>
                </c:pt>
                <c:pt idx="1">
                  <c:v>126</c:v>
                </c:pt>
                <c:pt idx="2">
                  <c:v>137</c:v>
                </c:pt>
                <c:pt idx="3">
                  <c:v>140</c:v>
                </c:pt>
                <c:pt idx="4">
                  <c:v>152</c:v>
                </c:pt>
                <c:pt idx="5">
                  <c:v>156</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9525">
                <a:solidFill>
                  <a:schemeClr val="accent1"/>
                </a:solidFill>
              </a:ln>
              <a:effectLst/>
            </c:spPr>
          </c:marker>
          <c:trendline>
            <c:spPr>
              <a:ln w="19050" cap="rnd">
                <a:noFill/>
                <a:prstDash val="sysDot"/>
              </a:ln>
              <a:effectLst/>
            </c:spPr>
            <c:trendlineType val="linear"/>
            <c:dispRSqr val="0"/>
            <c:dispEq val="0"/>
          </c:trendline>
          <c:xVal>
            <c:numRef>
              <c:f>Sheet1!$A$2:$A$6</c:f>
              <c:numCache>
                <c:formatCode>General</c:formatCode>
                <c:ptCount val="5"/>
                <c:pt idx="0">
                  <c:v>54</c:v>
                </c:pt>
                <c:pt idx="1">
                  <c:v>62</c:v>
                </c:pt>
                <c:pt idx="2">
                  <c:v>68</c:v>
                </c:pt>
                <c:pt idx="3">
                  <c:v>74</c:v>
                </c:pt>
                <c:pt idx="4">
                  <c:v>80</c:v>
                </c:pt>
              </c:numCache>
            </c:numRef>
          </c:xVal>
          <c:yVal>
            <c:numRef>
              <c:f>Sheet1!$B$2:$B$6</c:f>
              <c:numCache>
                <c:formatCode>General</c:formatCode>
                <c:ptCount val="5"/>
                <c:pt idx="0">
                  <c:v>114</c:v>
                </c:pt>
                <c:pt idx="1">
                  <c:v>129</c:v>
                </c:pt>
                <c:pt idx="2">
                  <c:v>130</c:v>
                </c:pt>
                <c:pt idx="3">
                  <c:v>152</c:v>
                </c:pt>
                <c:pt idx="4">
                  <c:v>154</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no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solidFill>
                <a:srgbClr val="00BCF2"/>
              </a:solid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2/3/2021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microsoft.com/research/publication/responsible-bots/"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aidemos.microsoft.com/responsible-conversational-ai/building-a-trustworthy-bot"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16B909C-03CA-904D-B759-A7B5E604332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about their existing level experience with Azure and cloud services in general, and if appropriate provide a quick demonstration of navigating the Azure portal at https://portal.azure.com.</a:t>
            </a:r>
          </a:p>
          <a:p>
            <a:endParaRPr lang="en-US" dirty="0"/>
          </a:p>
          <a:p>
            <a:r>
              <a:rPr lang="en-US" dirty="0"/>
              <a:t>The key Azure services that we'll explore in this course are:</a:t>
            </a:r>
          </a:p>
          <a:p>
            <a:pPr marL="171450" indent="-171450">
              <a:buFont typeface="Arial" panose="020B0604020202020204" pitchFamily="34" charset="0"/>
              <a:buChar char="•"/>
            </a:pPr>
            <a:r>
              <a:rPr lang="en-US" dirty="0"/>
              <a:t>Azure Machine Learning</a:t>
            </a:r>
          </a:p>
          <a:p>
            <a:pPr marL="171450" indent="-171450">
              <a:buFont typeface="Arial" panose="020B0604020202020204" pitchFamily="34" charset="0"/>
              <a:buChar char="•"/>
            </a:pPr>
            <a:r>
              <a:rPr lang="en-US" dirty="0"/>
              <a:t>Cognitive Services</a:t>
            </a:r>
          </a:p>
          <a:p>
            <a:pPr marL="171450" indent="-171450">
              <a:buFont typeface="Arial" panose="020B0604020202020204" pitchFamily="34" charset="0"/>
              <a:buChar char="•"/>
            </a:pPr>
            <a:r>
              <a:rPr lang="en-US" dirty="0"/>
              <a:t>Azure Bot Service</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08235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each of the challenges / risks, encouraging students to think of additional examples.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42341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At Microsoft, AI software development is guided by a set of six principles for responsible AI.</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Use the summaries below to relate these to the challenges and risks on the previous slide.</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Fairness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treat all people fairly. For example, suppose you create a machine learning model to support a loan approval application for a bank. The model should make predictions of whether or not the loan should be approved without incorporating any bias based on gender, ethnicity, or other factors that might result in an unfair advantage or disadvantage to specific groups of applicants.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Azure Machine Learning includes the capability to interpret models and quantify the extent to which each feature of the data influences the model's prediction. This capability helps data scientists and developers identify and mitigate bias in the model.</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Reliability and safety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perform reliably and safely. For example, consider an AI-based software system for an autonomous vehicle; or a machine learning model that diagnoses patient symptoms and recommends prescriptions. Unreliability in these kinds of system can result in substantial risk to human life.</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AI-based software application development must be subjected to rigorous testing and deployment management processes to ensure that they work as expected before release.</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Privacy and security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secure and respect privacy. 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Inclusiveness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empower everyone and engage people. AI should bring benefits to all parts of society, regardless of physical ability, gender, sexual orientation, ethnicity, or other factors.</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Transparency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understandable. Users should be made fully aware of the purpose of the system, how it works, and what limitations may be expected.</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Accountability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People should be accountable for AI systems. Designers and developers of AI-based solution should work within a framework of governance and organizational principles that ensure the solution meets ethical and legal standards that are clearly defined.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52790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26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Machine Learning is a technique we can use to create predictive models based on relationships in data.</a:t>
            </a:r>
          </a:p>
          <a:p>
            <a:endParaRPr lang="en-US" dirty="0"/>
          </a:p>
          <a:p>
            <a:r>
              <a:rPr lang="en-US" dirty="0"/>
              <a:t>So what does that mean? Well, let's look at an example:</a:t>
            </a:r>
          </a:p>
          <a:p>
            <a:endParaRPr lang="en-US" dirty="0"/>
          </a:p>
          <a:p>
            <a:pPr marL="228600" indent="-228600">
              <a:buAutoNum type="arabicPeriod"/>
            </a:pPr>
            <a:r>
              <a:rPr lang="en-US" dirty="0"/>
              <a:t>Suppose a botanist collects some samples of flowers. </a:t>
            </a:r>
            <a:r>
              <a:rPr lang="en-US" i="1" dirty="0"/>
              <a:t>{The slide shows images of various flowers}</a:t>
            </a:r>
            <a:endParaRPr lang="en-US" dirty="0"/>
          </a:p>
          <a:p>
            <a:pPr marL="228600" indent="-228600">
              <a:buAutoNum type="arabicPeriod"/>
            </a:pPr>
            <a:r>
              <a:rPr lang="en-US" dirty="0"/>
              <a:t>Each sample has some </a:t>
            </a:r>
            <a:r>
              <a:rPr lang="en-US" i="1" dirty="0"/>
              <a:t>features</a:t>
            </a:r>
            <a:r>
              <a:rPr lang="en-US" i="0" dirty="0"/>
              <a:t>, such as measurements of the </a:t>
            </a:r>
            <a:r>
              <a:rPr lang="en-US" dirty="0"/>
              <a:t>petals, stem, and other details); and the botanist can provide a </a:t>
            </a:r>
            <a:r>
              <a:rPr lang="en-US" i="1" dirty="0"/>
              <a:t>label</a:t>
            </a:r>
            <a:r>
              <a:rPr lang="en-US" i="0" dirty="0"/>
              <a:t> for the flower using its species name. </a:t>
            </a:r>
            <a:r>
              <a:rPr lang="en-US" i="1" dirty="0"/>
              <a:t>{The Latin name for each flower species appears}</a:t>
            </a:r>
            <a:endParaRPr lang="en-US" i="0" dirty="0"/>
          </a:p>
          <a:p>
            <a:pPr marL="228600" indent="-228600">
              <a:buAutoNum type="arabicPeriod"/>
            </a:pPr>
            <a:r>
              <a:rPr lang="en-US" i="0" dirty="0"/>
              <a:t>The sample data is then processed using an algorithm that tries to find a relationship between the features and the label. </a:t>
            </a:r>
            <a:r>
              <a:rPr lang="en-US" i="1" dirty="0"/>
              <a:t>{The flowers are fed into a pair of turning cogs}</a:t>
            </a:r>
            <a:endParaRPr lang="en-US" i="0" dirty="0"/>
          </a:p>
          <a:p>
            <a:pPr marL="228600" indent="-228600">
              <a:buAutoNum type="arabicPeriod"/>
            </a:pPr>
            <a:r>
              <a:rPr lang="en-US" i="0" dirty="0"/>
              <a:t>The result of this algorithm is a machine learning </a:t>
            </a:r>
            <a:r>
              <a:rPr lang="en-US" i="1" dirty="0"/>
              <a:t>model</a:t>
            </a:r>
            <a:r>
              <a:rPr lang="en-US" i="0" dirty="0"/>
              <a:t>. </a:t>
            </a:r>
            <a:r>
              <a:rPr lang="en-US" i="1" dirty="0"/>
              <a:t>{A human head with cogs for a brain appears}</a:t>
            </a:r>
            <a:endParaRPr lang="en-US" i="0" dirty="0"/>
          </a:p>
          <a:p>
            <a:pPr marL="228600" indent="-228600">
              <a:buAutoNum type="arabicPeriod"/>
            </a:pPr>
            <a:r>
              <a:rPr lang="en-US" i="0" dirty="0"/>
              <a:t>And since the model has learned the relationship between the features and label, you can use it to predict the species of a flower based on its features. </a:t>
            </a:r>
            <a:r>
              <a:rPr lang="en-US" i="1" dirty="0"/>
              <a:t>{A new flower appears, and the human head identifies its species}</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41609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is an animated slide – use the notes below to talk to each animation build (clicks are indicated by numbers)</a:t>
            </a:r>
          </a:p>
          <a:p>
            <a:endParaRPr lang="en-US" dirty="0"/>
          </a:p>
          <a:p>
            <a:r>
              <a:rPr lang="en-US" dirty="0"/>
              <a:t>One of the most common machine learning technique is called </a:t>
            </a:r>
            <a:r>
              <a:rPr lang="en-US" i="1" dirty="0"/>
              <a:t>regression</a:t>
            </a:r>
            <a:r>
              <a:rPr lang="en-US" i="0" dirty="0"/>
              <a:t>. You use regression when you want to predict a numeric value; like a price, a sales total, or some other measure.</a:t>
            </a:r>
          </a:p>
          <a:p>
            <a:endParaRPr lang="en-US" i="0" dirty="0"/>
          </a:p>
          <a:p>
            <a:r>
              <a:rPr lang="en-US" i="0" dirty="0"/>
              <a:t>Let's look at an example and get an idea of how it works. There's a little mathematics involved, but don't worry – the basic idea is fairly straightforward!</a:t>
            </a:r>
          </a:p>
          <a:p>
            <a:endParaRPr lang="en-US" i="0" dirty="0"/>
          </a:p>
          <a:p>
            <a:r>
              <a:rPr lang="en-US" i="0" dirty="0"/>
              <a:t>In this example, we'll imagine a bicycle rental company that wants to predict the number of rentals on a given day based on weather conditions.</a:t>
            </a:r>
          </a:p>
          <a:p>
            <a:endParaRPr lang="en-US" i="0" dirty="0"/>
          </a:p>
          <a:p>
            <a:pPr marL="228600" indent="-228600">
              <a:buAutoNum type="arabicPeriod"/>
            </a:pPr>
            <a:r>
              <a:rPr lang="en-US" i="0" dirty="0"/>
              <a:t>We'll start with some historical data about cycle rentals. For this simple example, we'll restrict this to just the temperature and number of rentals per day. In reality there would be more factors to consider. </a:t>
            </a:r>
            <a:r>
              <a:rPr lang="en-US" i="1" dirty="0"/>
              <a:t>{A table of data showing daily temperatures and the number of rentals appears}</a:t>
            </a:r>
            <a:endParaRPr lang="en-US" i="0" dirty="0"/>
          </a:p>
          <a:p>
            <a:pPr marL="228600" indent="-228600">
              <a:buAutoNum type="arabicPeriod"/>
            </a:pPr>
            <a:r>
              <a:rPr lang="en-US" i="0" dirty="0"/>
              <a:t>The number of rentals is the </a:t>
            </a:r>
            <a:r>
              <a:rPr lang="en-US" i="1" dirty="0"/>
              <a:t>label</a:t>
            </a:r>
            <a:r>
              <a:rPr lang="en-US" i="0" dirty="0"/>
              <a:t> we're going to predict, and we're going to use the daily temperature as a </a:t>
            </a:r>
            <a:r>
              <a:rPr lang="en-US" i="1" dirty="0"/>
              <a:t>feature</a:t>
            </a:r>
            <a:r>
              <a:rPr lang="en-US" i="0" dirty="0"/>
              <a:t> on which to base the prediction. Generally, we refer to the feature (or features) as X and the label as Y; and what we're going to do is to try to figure out a </a:t>
            </a:r>
            <a:r>
              <a:rPr lang="en-US" i="1" dirty="0"/>
              <a:t>function</a:t>
            </a:r>
            <a:r>
              <a:rPr lang="en-US" i="0" dirty="0"/>
              <a:t> that we can apply to X to get the value of Y. This function will be the basis for a </a:t>
            </a:r>
            <a:r>
              <a:rPr lang="en-US" i="1" dirty="0"/>
              <a:t>model</a:t>
            </a:r>
            <a:r>
              <a:rPr lang="en-US" i="0" dirty="0"/>
              <a:t> that we can use to predict Y for any given value of X. </a:t>
            </a:r>
            <a:r>
              <a:rPr lang="en-US" i="1" dirty="0"/>
              <a:t>{X appears above the temperature column, and Y appears above the rentals column}</a:t>
            </a:r>
            <a:endParaRPr lang="en-US" i="0" dirty="0"/>
          </a:p>
          <a:p>
            <a:pPr marL="228600" indent="-228600">
              <a:buAutoNum type="arabicPeriod"/>
            </a:pPr>
            <a:r>
              <a:rPr lang="en-US" i="0" dirty="0"/>
              <a:t>When we find a function, we'll want to validate it with some data for days where we already know the number of rentals so we can see how well it predicts; so we'll split the data into a subset that we'll use the </a:t>
            </a:r>
            <a:r>
              <a:rPr lang="en-US" i="1" dirty="0"/>
              <a:t>train</a:t>
            </a:r>
            <a:r>
              <a:rPr lang="en-US" i="0" dirty="0"/>
              <a:t> the model, and hold back a subset for </a:t>
            </a:r>
            <a:r>
              <a:rPr lang="en-US" i="1" dirty="0"/>
              <a:t>validation</a:t>
            </a:r>
            <a:r>
              <a:rPr lang="en-US" i="0" dirty="0"/>
              <a:t>. </a:t>
            </a:r>
            <a:r>
              <a:rPr lang="en-US" i="1" dirty="0"/>
              <a:t>{The table is split into a training subset and a validation subset}</a:t>
            </a:r>
            <a:endParaRPr lang="en-US" i="0" dirty="0"/>
          </a:p>
          <a:p>
            <a:pPr marL="228600" indent="-228600">
              <a:buAutoNum type="arabicPeriod"/>
            </a:pPr>
            <a:r>
              <a:rPr lang="en-US" i="0" dirty="0"/>
              <a:t>To find an appropriate function, let's plot the X and Y values so we can visualize the relationship between them. </a:t>
            </a:r>
            <a:r>
              <a:rPr lang="en-US" i="1" dirty="0"/>
              <a:t>{A chart showing X values plotted against Y values from the training subset is displayed</a:t>
            </a:r>
            <a:endParaRPr lang="en-US" i="0" dirty="0"/>
          </a:p>
          <a:p>
            <a:pPr marL="228600" indent="-228600">
              <a:buAutoNum type="arabicPeriod"/>
            </a:pPr>
            <a:r>
              <a:rPr lang="en-US" i="0" dirty="0"/>
              <a:t>Looking at the plot, you can see a trend in which higher temperatures tend to correlate with more rentals. In fact, we can fit a line between the plotted points that more or less describes this correlation and we can use this line to work out a calculation that produces Y from X. The ability to use a line like this to define a function for the X/Y relationship is technically called </a:t>
            </a:r>
            <a:r>
              <a:rPr lang="en-US" i="1" dirty="0"/>
              <a:t>linear regression</a:t>
            </a:r>
            <a:r>
              <a:rPr lang="en-US" i="0" dirty="0"/>
              <a:t>; which sounds complicated, but let's look at the basic principle of how it works and hopefully you'll find that it's actually fairly intuitive. </a:t>
            </a:r>
            <a:r>
              <a:rPr lang="en-US" i="1" dirty="0"/>
              <a:t>{A diagonal line showing a trend where high X values tend to correlate to high Y values is added to the chart</a:t>
            </a:r>
            <a:r>
              <a:rPr lang="en-US" i="0" dirty="0"/>
              <a:t>}</a:t>
            </a:r>
          </a:p>
          <a:p>
            <a:pPr marL="228600" indent="-228600">
              <a:buAutoNum type="arabicPeriod"/>
            </a:pPr>
            <a:r>
              <a:rPr lang="en-US" i="0" dirty="0"/>
              <a:t>The point where the line intercepts the Y axis is around 35… </a:t>
            </a:r>
            <a:r>
              <a:rPr lang="en-US" i="1" dirty="0"/>
              <a:t>{The point where the line intersects the Y axis is highlighted on the chart</a:t>
            </a:r>
            <a:r>
              <a:rPr lang="en-US" i="0" dirty="0"/>
              <a:t>}</a:t>
            </a:r>
          </a:p>
          <a:p>
            <a:pPr marL="228600" indent="-228600">
              <a:buAutoNum type="arabicPeriod"/>
            </a:pPr>
            <a:r>
              <a:rPr lang="en-US" i="0" dirty="0"/>
              <a:t>…and the slope of the line is such that for every 1 unit of X it goes along, it goes up around 1.5 units of Y… </a:t>
            </a:r>
            <a:r>
              <a:rPr lang="en-US" i="1" dirty="0"/>
              <a:t>{The slope of the line is shown by an arrow going left for 1 unit and an arrow going up for 1.5 units}</a:t>
            </a:r>
            <a:endParaRPr lang="en-US" i="0" dirty="0"/>
          </a:p>
          <a:p>
            <a:pPr marL="228600" indent="-228600">
              <a:buAutoNum type="arabicPeriod"/>
            </a:pPr>
            <a:r>
              <a:rPr lang="en-US" i="0" dirty="0"/>
              <a:t>…so the function that operates on X to find Y is </a:t>
            </a:r>
            <a:r>
              <a:rPr lang="en-US" b="1" i="0" dirty="0"/>
              <a:t>35 </a:t>
            </a:r>
            <a:r>
              <a:rPr lang="en-US" b="1" i="1" dirty="0"/>
              <a:t>plus</a:t>
            </a:r>
            <a:r>
              <a:rPr lang="en-US" b="1" i="0" dirty="0"/>
              <a:t> 1.5 </a:t>
            </a:r>
            <a:r>
              <a:rPr lang="en-US" b="1" i="1" dirty="0"/>
              <a:t>times</a:t>
            </a:r>
            <a:r>
              <a:rPr lang="en-US" b="1" i="0" dirty="0"/>
              <a:t> X</a:t>
            </a:r>
            <a:r>
              <a:rPr lang="en-US" i="0" dirty="0"/>
              <a:t>. </a:t>
            </a:r>
            <a:r>
              <a:rPr lang="en-US" i="1" dirty="0"/>
              <a:t>{The function "f(x) = 35 + 1.4x" is displayed}</a:t>
            </a:r>
            <a:endParaRPr lang="en-US" i="0" dirty="0"/>
          </a:p>
          <a:p>
            <a:pPr marL="228600" indent="-228600">
              <a:buAutoNum type="arabicPeriod"/>
            </a:pPr>
            <a:r>
              <a:rPr lang="en-US" i="0" dirty="0"/>
              <a:t>Now we can test that function with the validation data that we held back. Here are the values we get from the function for the temperatures on those days – because this is a </a:t>
            </a:r>
            <a:r>
              <a:rPr lang="en-US" i="1" dirty="0"/>
              <a:t>prediction</a:t>
            </a:r>
            <a:r>
              <a:rPr lang="en-US" i="0" dirty="0"/>
              <a:t> of Y rather than the </a:t>
            </a:r>
            <a:r>
              <a:rPr lang="en-US" i="1" dirty="0"/>
              <a:t>actual</a:t>
            </a:r>
            <a:r>
              <a:rPr lang="en-US" i="0" dirty="0"/>
              <a:t> Y value, we write it with a little "hat" and call it Y-hat. </a:t>
            </a:r>
            <a:r>
              <a:rPr lang="en-US" i="1" dirty="0"/>
              <a:t>{A column of values calculated by using the function is added alongside the actual Y values in the validation subset}</a:t>
            </a:r>
            <a:endParaRPr lang="en-US" i="0" dirty="0"/>
          </a:p>
          <a:p>
            <a:pPr marL="228600" indent="-228600">
              <a:buAutoNum type="arabicPeriod"/>
            </a:pPr>
            <a:r>
              <a:rPr lang="en-US" i="0" dirty="0"/>
              <a:t>Let's plot the </a:t>
            </a:r>
            <a:r>
              <a:rPr lang="en-US" i="1" dirty="0"/>
              <a:t>actual</a:t>
            </a:r>
            <a:r>
              <a:rPr lang="en-US" sz="1800" b="0" i="0" u="none" strike="noStrike" dirty="0">
                <a:solidFill>
                  <a:srgbClr val="000000"/>
                </a:solidFill>
                <a:effectLst/>
                <a:latin typeface="Calibri" panose="020F0502020204030204" pitchFamily="34" charset="0"/>
              </a:rPr>
              <a:t> values from the validation data along with the line from which the </a:t>
            </a:r>
            <a:r>
              <a:rPr lang="en-US" sz="1800" b="0" i="1" u="none" strike="noStrike" dirty="0">
                <a:solidFill>
                  <a:srgbClr val="000000"/>
                </a:solidFill>
                <a:effectLst/>
                <a:latin typeface="Calibri" panose="020F0502020204030204" pitchFamily="34" charset="0"/>
              </a:rPr>
              <a:t>predicted</a:t>
            </a:r>
            <a:r>
              <a:rPr lang="en-US" sz="1800" b="0" i="0" u="none" strike="noStrike" dirty="0">
                <a:solidFill>
                  <a:srgbClr val="000000"/>
                </a:solidFill>
                <a:effectLst/>
                <a:latin typeface="Calibri" panose="020F0502020204030204" pitchFamily="34" charset="0"/>
              </a:rPr>
              <a:t> values were calculated. </a:t>
            </a:r>
            <a:r>
              <a:rPr lang="en-US" sz="1800" b="0" i="1" u="none" strike="noStrike" dirty="0">
                <a:solidFill>
                  <a:srgbClr val="000000"/>
                </a:solidFill>
                <a:effectLst/>
                <a:latin typeface="Calibri" panose="020F0502020204030204" pitchFamily="34" charset="0"/>
              </a:rPr>
              <a:t>{The actual values from the validation subset are plotted on the chart alongside the line that represents the predictive function}</a:t>
            </a:r>
            <a:endParaRPr lang="en-US" sz="1800" b="0" i="0" u="none" strike="noStrike" dirty="0">
              <a:solidFill>
                <a:srgbClr val="000000"/>
              </a:solidFill>
              <a:effectLst/>
              <a:latin typeface="Calibri" panose="020F0502020204030204" pitchFamily="34" charset="0"/>
            </a:endParaRPr>
          </a:p>
          <a:p>
            <a:pPr marL="228600" indent="-228600">
              <a:buAutoNum type="arabicPeriod"/>
            </a:pPr>
            <a:r>
              <a:rPr lang="en-US" sz="1800" b="0" i="0" u="none" strike="noStrike" dirty="0">
                <a:solidFill>
                  <a:srgbClr val="000000"/>
                </a:solidFill>
                <a:effectLst/>
                <a:latin typeface="Calibri" panose="020F0502020204030204" pitchFamily="34" charset="0"/>
              </a:rPr>
              <a:t>Now we can see how well the model predicts by measuring the difference between the predicted values and the actual values that we know to be true – this tells us the amount of </a:t>
            </a:r>
            <a:r>
              <a:rPr lang="en-US" sz="1800" b="0" i="1" u="none" strike="noStrike" dirty="0">
                <a:solidFill>
                  <a:srgbClr val="000000"/>
                </a:solidFill>
                <a:effectLst/>
                <a:latin typeface="Calibri" panose="020F0502020204030204" pitchFamily="34" charset="0"/>
              </a:rPr>
              <a:t>error</a:t>
            </a:r>
            <a:r>
              <a:rPr lang="en-US" sz="1800" b="0" i="0" u="none" strike="noStrike" dirty="0">
                <a:solidFill>
                  <a:srgbClr val="000000"/>
                </a:solidFill>
                <a:effectLst/>
                <a:latin typeface="Calibri" panose="020F0502020204030204" pitchFamily="34" charset="0"/>
              </a:rPr>
              <a:t> in the model. There are various ways to calculate this error value and generate common </a:t>
            </a:r>
            <a:r>
              <a:rPr lang="en-US" sz="1800" b="0" i="1" u="none" strike="noStrike" dirty="0">
                <a:solidFill>
                  <a:srgbClr val="000000"/>
                </a:solidFill>
                <a:effectLst/>
                <a:latin typeface="Calibri" panose="020F0502020204030204" pitchFamily="34" charset="0"/>
              </a:rPr>
              <a:t>metrics</a:t>
            </a:r>
            <a:r>
              <a:rPr lang="en-US" sz="1800" b="0" i="0" u="none" strike="noStrike" dirty="0">
                <a:solidFill>
                  <a:srgbClr val="000000"/>
                </a:solidFill>
                <a:effectLst/>
                <a:latin typeface="Calibri" panose="020F0502020204030204" pitchFamily="34" charset="0"/>
              </a:rPr>
              <a:t> that we can use to evaluate a regression model. </a:t>
            </a:r>
            <a:r>
              <a:rPr lang="en-US" sz="1800" b="0" i="1" u="none" strike="noStrike" dirty="0">
                <a:solidFill>
                  <a:srgbClr val="000000"/>
                </a:solidFill>
                <a:effectLst/>
                <a:latin typeface="Calibri" panose="020F0502020204030204" pitchFamily="34" charset="0"/>
              </a:rPr>
              <a:t>{Arrows indicating the distance between each actual value and the prediction function line are added to the chart}</a:t>
            </a:r>
            <a:endParaRPr lang="en-US" sz="1800" b="0" i="0" u="none" strike="noStrike" dirty="0">
              <a:solidFill>
                <a:srgbClr val="000000"/>
              </a:solidFill>
              <a:effectLst/>
              <a:latin typeface="Calibri" panose="020F0502020204030204" pitchFamily="34" charset="0"/>
            </a:endParaRPr>
          </a:p>
          <a:p>
            <a:pPr marL="228600" indent="-228600">
              <a:buAutoNum type="arabicPeriod"/>
            </a:pPr>
            <a:endParaRPr lang="en-US" sz="1800" b="0" i="0" u="none" strike="noStrike" dirty="0">
              <a:solidFill>
                <a:srgbClr val="000000"/>
              </a:solidFill>
              <a:effectLst/>
              <a:latin typeface="Calibri" panose="020F0502020204030204" pitchFamily="34" charset="0"/>
            </a:endParaRPr>
          </a:p>
          <a:p>
            <a:pPr marL="0" indent="0">
              <a:buNone/>
            </a:pPr>
            <a:r>
              <a:rPr lang="en-US" sz="1800" b="0" i="0" u="none" strike="noStrike" dirty="0">
                <a:solidFill>
                  <a:srgbClr val="000000"/>
                </a:solidFill>
                <a:effectLst/>
                <a:latin typeface="Calibri" panose="020F0502020204030204" pitchFamily="34" charset="0"/>
              </a:rPr>
              <a:t>This is a simple example, just to describe the general concepts and process for training and evaluating a regression model. In a real-world scenario, the training algorithm would need to fit multiple features (X values) to a regression function; but the basic principles remain the same. You start with some data that contains features and labels, you use some of the data to train a regression model by using an algorithm that tries to determine a function for X that predicts Y; and then you evaluate the trained model using the validation data that you held back. If you're happy with the level of error in the model, you can then use it to infer unknown label values in new cases.</a:t>
            </a:r>
            <a:endParaRPr lang="en-US" i="0" dirty="0"/>
          </a:p>
          <a:p>
            <a:pPr marL="228600" indent="-228600">
              <a:buAutoNum type="arabicPeriod"/>
            </a:pPr>
            <a:endParaRPr lang="en-US" i="0" dirty="0"/>
          </a:p>
          <a:p>
            <a:pPr marL="228600" indent="-228600">
              <a:buAutoNum type="arabicPeriod"/>
            </a:pPr>
            <a:endParaRPr lang="en-US" i="0"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09801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is a form of </a:t>
            </a:r>
            <a:r>
              <a:rPr lang="en-US" i="1" dirty="0"/>
              <a:t>supervised</a:t>
            </a:r>
            <a:r>
              <a:rPr lang="en-US" i="0" dirty="0"/>
              <a:t> machine learning – in other words it relies on us having some data with known </a:t>
            </a:r>
            <a:r>
              <a:rPr lang="en-US" i="1" dirty="0"/>
              <a:t>label</a:t>
            </a:r>
            <a:r>
              <a:rPr lang="en-US" i="0" dirty="0"/>
              <a:t> values that we can fit to a model, which can then be applied to new data for which we don’t have the label values. Now</a:t>
            </a:r>
            <a:r>
              <a:rPr lang="en-US" dirty="0"/>
              <a:t> let's look at another type of supervised machine learning – </a:t>
            </a:r>
            <a:r>
              <a:rPr lang="en-US" i="1" dirty="0"/>
              <a:t>classification</a:t>
            </a:r>
            <a:r>
              <a:rPr lang="en-US" i="0" dirty="0"/>
              <a:t>.</a:t>
            </a:r>
          </a:p>
          <a:p>
            <a:endParaRPr lang="en-US" i="0" dirty="0"/>
          </a:p>
          <a:p>
            <a:r>
              <a:rPr lang="en-US" i="0" dirty="0"/>
              <a:t>Again, there's some mathematics involved – in particular, </a:t>
            </a:r>
            <a:r>
              <a:rPr lang="en-US" i="1" dirty="0"/>
              <a:t>probability</a:t>
            </a:r>
            <a:r>
              <a:rPr lang="en-US" i="0" dirty="0"/>
              <a:t>. Don’t worry too much about the details – just remember that probability is always a value between 0 and 1, where 1 means a definite, 100% certainty.</a:t>
            </a:r>
          </a:p>
          <a:p>
            <a:pPr marL="228600" indent="-228600">
              <a:buAutoNum type="arabicPeriod"/>
            </a:pPr>
            <a:r>
              <a:rPr lang="en-US" i="0" dirty="0"/>
              <a:t>Just as with regression, we start with some data that includes </a:t>
            </a:r>
            <a:r>
              <a:rPr lang="en-US" i="1" dirty="0"/>
              <a:t>features</a:t>
            </a:r>
            <a:r>
              <a:rPr lang="en-US" i="0" dirty="0"/>
              <a:t> and known </a:t>
            </a:r>
            <a:r>
              <a:rPr lang="en-US" i="1" dirty="0"/>
              <a:t>labels</a:t>
            </a:r>
            <a:r>
              <a:rPr lang="en-US" i="0" dirty="0"/>
              <a:t>. In this case, the features are medical measurements that might be taken during a health checkup – such as weight, height, blood pressure, and so on. This time, the label isn't a numeric value but an indicator of whether the patient is diabetic (in which case the label has a value of 1) or not (in which case it is 0). The label indicates to which </a:t>
            </a:r>
            <a:r>
              <a:rPr lang="en-US" i="1" dirty="0"/>
              <a:t>class</a:t>
            </a:r>
            <a:r>
              <a:rPr lang="en-US" i="0" dirty="0"/>
              <a:t> the patient belongs – diabetic or non-diabetic. </a:t>
            </a:r>
            <a:r>
              <a:rPr lang="en-US" i="1" dirty="0"/>
              <a:t>{A table of data appears. In the first column, the values are vectors (lists) of diagnostic measurements. The second column contains a 1 or a 0}</a:t>
            </a:r>
            <a:endParaRPr lang="en-US" i="0" dirty="0"/>
          </a:p>
          <a:p>
            <a:pPr marL="228600" indent="-228600">
              <a:buAutoNum type="arabicPeriod"/>
            </a:pPr>
            <a:r>
              <a:rPr lang="en-US" i="0" dirty="0"/>
              <a:t>Once again, we split the data into subsets for training and validation. </a:t>
            </a:r>
            <a:r>
              <a:rPr lang="en-US" i="1" dirty="0"/>
              <a:t>{The table is split into training and validation subsets}</a:t>
            </a:r>
            <a:endParaRPr lang="en-US" i="0" dirty="0"/>
          </a:p>
          <a:p>
            <a:pPr marL="228600" indent="-228600">
              <a:buAutoNum type="arabicPeriod"/>
            </a:pPr>
            <a:r>
              <a:rPr lang="en-US" i="0" dirty="0"/>
              <a:t>Now, we'll take the training values and apply an algorithm that fits them to a function so that the Y value is between 0 and 1, like this. </a:t>
            </a:r>
            <a:r>
              <a:rPr lang="en-US" i="1" dirty="0"/>
              <a:t>{A chart showing the feature vectors plotted against the label values is displayed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Since the value can be anywhere between 0 and 1, a threshold value is used to determine the cut-off point where the class is considered to be 0 or 1. In this case, all patients with features producing a value greater than 0.5 are diabetic, and those with values below that threshold are not. </a:t>
            </a:r>
            <a:r>
              <a:rPr lang="en-US" i="1" dirty="0"/>
              <a:t>{A line is added to the chart at the 0.5 threshold – all points plotted above this represent diabetic patients, and all points below represent non-diabetic patients}</a:t>
            </a:r>
            <a:endParaRPr lang="en-US" i="0" dirty="0"/>
          </a:p>
          <a:p>
            <a:pPr marL="228600" indent="-228600">
              <a:buAutoNum type="arabicPeriod"/>
            </a:pPr>
            <a:r>
              <a:rPr lang="en-US" i="0" dirty="0"/>
              <a:t>The function we've fitted to the data is an example of a </a:t>
            </a:r>
            <a:r>
              <a:rPr lang="en-US" i="1" dirty="0"/>
              <a:t>logistic</a:t>
            </a:r>
            <a:r>
              <a:rPr lang="en-US" i="0" dirty="0"/>
              <a:t> function. You can think of the value as representing the </a:t>
            </a:r>
            <a:r>
              <a:rPr lang="en-US" i="1" dirty="0"/>
              <a:t>probability</a:t>
            </a:r>
            <a:r>
              <a:rPr lang="en-US" i="0" dirty="0"/>
              <a:t> that the class is 1 (in other words, that the patient is diabetic). </a:t>
            </a:r>
            <a:r>
              <a:rPr lang="en-US" i="1" dirty="0"/>
              <a:t>{A Sigmoidal (s-shaped) function graph is shown with a minimum value of 0 and a maximum of 1}</a:t>
            </a:r>
            <a:endParaRPr lang="en-US" i="0" dirty="0"/>
          </a:p>
          <a:p>
            <a:pPr marL="228600" indent="-228600">
              <a:buAutoNum type="arabicPeriod"/>
            </a:pPr>
            <a:r>
              <a:rPr lang="en-US" i="0" dirty="0"/>
              <a:t>Having determined a function that fits our features, a model is produced and we can use the validation data we held back to test it. Here are the results of applying the logistic model to our validation features. </a:t>
            </a:r>
            <a:r>
              <a:rPr lang="en-US" i="1" dirty="0"/>
              <a:t>{The validation data points are plotted on the chart alongside the predictive function}</a:t>
            </a:r>
            <a:endParaRPr lang="en-US" i="0" dirty="0"/>
          </a:p>
          <a:p>
            <a:pPr marL="228600" indent="-228600">
              <a:buAutoNum type="arabicPeriod"/>
            </a:pPr>
            <a:r>
              <a:rPr lang="en-US" i="0" dirty="0"/>
              <a:t>The function returns the probability that the class is 1, or </a:t>
            </a:r>
            <a:r>
              <a:rPr lang="en-US" i="1" dirty="0"/>
              <a:t>positive</a:t>
            </a:r>
            <a:r>
              <a:rPr lang="en-US" i="0" dirty="0"/>
              <a:t>, as a value between 0 and 1; and since there are only two possible classes, and there's a 100% probability that the patient is one of them (they're either diabetic or not!), the probability that the class is 0, or </a:t>
            </a:r>
            <a:r>
              <a:rPr lang="en-US" i="1" dirty="0"/>
              <a:t>negative</a:t>
            </a:r>
            <a:r>
              <a:rPr lang="en-US" i="0" dirty="0"/>
              <a:t>, is also known (it's just 1 minus the probability that it's positive) The class with the highest probability is the predicted value for Y. </a:t>
            </a:r>
            <a:r>
              <a:rPr lang="en-US" i="1" dirty="0"/>
              <a:t>{A table showing the probability values for each possible class calculated by the function, and consequent 1 or 0 class prediction, is shown alongside the validation subset}</a:t>
            </a:r>
            <a:endParaRPr lang="en-US" i="0" dirty="0"/>
          </a:p>
          <a:p>
            <a:pPr marL="228600" indent="-228600">
              <a:buAutoNum type="arabicPeriod"/>
            </a:pPr>
            <a:r>
              <a:rPr lang="en-US" i="0" dirty="0"/>
              <a:t>Let's look at the first validation case. In this case, the </a:t>
            </a:r>
            <a:r>
              <a:rPr lang="en-US" i="1" dirty="0"/>
              <a:t>predicted</a:t>
            </a:r>
            <a:r>
              <a:rPr lang="en-US" i="0" dirty="0"/>
              <a:t> class label is 0 and the </a:t>
            </a:r>
            <a:r>
              <a:rPr lang="en-US" i="1" dirty="0"/>
              <a:t>actual</a:t>
            </a:r>
            <a:r>
              <a:rPr lang="en-US" i="0" dirty="0"/>
              <a:t> label is also 0, so the model got it right. It's a true negative. </a:t>
            </a:r>
            <a:r>
              <a:rPr lang="en-US" i="1" dirty="0"/>
              <a:t>{A tick appears alongside the first prediction}</a:t>
            </a:r>
            <a:endParaRPr lang="en-US" i="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The second case results in a prediction of 1 for an actual value of 1, so again it's correct – this time it's a true positive.</a:t>
            </a:r>
            <a:r>
              <a:rPr lang="en-US" i="1" dirty="0"/>
              <a:t> {A tick appears alongside the second prediction}</a:t>
            </a:r>
            <a:endParaRPr lang="en-US" i="0" dirty="0"/>
          </a:p>
          <a:p>
            <a:pPr marL="228600" indent="-228600">
              <a:buAutoNum type="arabicPeriod"/>
            </a:pPr>
            <a:r>
              <a:rPr lang="en-US" i="0" dirty="0"/>
              <a:t>For the third case, the prediction is 1 but the actual label is 0, so the model got this one wrong – it’s a false positive. </a:t>
            </a:r>
            <a:r>
              <a:rPr lang="en-US" i="1" dirty="0"/>
              <a:t>{A cross appears alongside the third prediction}</a:t>
            </a:r>
            <a:endParaRPr lang="en-US" i="0" dirty="0"/>
          </a:p>
          <a:p>
            <a:pPr marL="228600" indent="-228600">
              <a:buAutoNum type="arabicPeriod"/>
            </a:pPr>
            <a:r>
              <a:rPr lang="en-US" i="0" dirty="0"/>
              <a:t>The fourth one is also wrong – this time, a false negative. </a:t>
            </a:r>
            <a:r>
              <a:rPr lang="en-US" i="1" dirty="0"/>
              <a:t>{A cross appears alongside the fourth prediction}</a:t>
            </a:r>
            <a:endParaRPr lang="en-US" i="0" dirty="0"/>
          </a:p>
          <a:p>
            <a:pPr marL="228600" indent="-228600">
              <a:buAutoNum type="arabicPeriod"/>
            </a:pPr>
            <a:r>
              <a:rPr lang="en-US" i="0" dirty="0"/>
              <a:t>To evaluate the model, we tabulate the prediction results in a format called a </a:t>
            </a:r>
            <a:r>
              <a:rPr lang="en-US" i="1" dirty="0"/>
              <a:t>confusion matrix</a:t>
            </a:r>
            <a:r>
              <a:rPr lang="en-US" i="0" dirty="0"/>
              <a:t>, like this</a:t>
            </a:r>
            <a:r>
              <a:rPr lang="en-US" i="1" dirty="0"/>
              <a:t>. {A 2 by 2 matrix of actual labels of 1 and 0 crossed with predicted labels of 1 and 0 is displayed, and the plotted points move to the appropriate quadrant of the matrix based on their predicted and actual values}</a:t>
            </a:r>
          </a:p>
          <a:p>
            <a:pPr marL="228600" indent="-228600">
              <a:buAutoNum type="arabicPeriod"/>
            </a:pPr>
            <a:r>
              <a:rPr lang="en-US" i="0" dirty="0"/>
              <a:t>In a real scenario, you'd use much more validation data than we have on the slide, so it might end up looking something like this. </a:t>
            </a:r>
            <a:r>
              <a:rPr lang="en-US" i="1" dirty="0"/>
              <a:t>{The numbers in the matrix increase to show 126 true positives, 7 false positives, 119 true negatives, and 21 false negatives}</a:t>
            </a:r>
            <a:endParaRPr lang="en-US" i="0" dirty="0"/>
          </a:p>
          <a:p>
            <a:pPr marL="228600" indent="-228600">
              <a:buAutoNum type="arabicPeriod"/>
            </a:pPr>
            <a:r>
              <a:rPr lang="en-US" i="0" dirty="0"/>
              <a:t>If we apply a heatmap to this, intensifying the cells in the matrix to reflect the values, you can easily see that the correct predictions in the true positive and true negative cells form a dark diagonal line from top left to bottom right – indicating that the model got more predictions right than wrong. </a:t>
            </a:r>
            <a:r>
              <a:rPr lang="en-US" i="1" dirty="0"/>
              <a:t>{</a:t>
            </a:r>
            <a:r>
              <a:rPr lang="en-US" sz="800" i="1" dirty="0"/>
              <a:t>The quadrants in the matrix are shaded, with higher values darker than lower values – this reveals a diagonal pattern of high values for true positives and true negatives}</a:t>
            </a:r>
            <a:endParaRPr lang="en-US" i="1" dirty="0"/>
          </a:p>
          <a:p>
            <a:pPr marL="228600" indent="-228600">
              <a:buAutoNum type="arabicPeriod"/>
            </a:pPr>
            <a:endParaRPr lang="en-US" i="0" dirty="0"/>
          </a:p>
          <a:p>
            <a:pPr marL="0" indent="0">
              <a:buNone/>
            </a:pPr>
            <a:r>
              <a:rPr lang="en-US" i="0" dirty="0"/>
              <a:t>From the values in the confusion matrix, you can calculate multiple metrics that can be used to measure the performance of the model. </a:t>
            </a:r>
          </a:p>
          <a:p>
            <a:pPr marL="228600" indent="-228600">
              <a:buAutoNum type="arabicPeriod"/>
            </a:pPr>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653912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and Classification are both forms of </a:t>
            </a:r>
            <a:r>
              <a:rPr lang="en-US" i="1" dirty="0"/>
              <a:t>supervised</a:t>
            </a:r>
            <a:r>
              <a:rPr lang="en-US" i="0" dirty="0"/>
              <a:t> machine learning.</a:t>
            </a:r>
          </a:p>
          <a:p>
            <a:r>
              <a:rPr lang="en-US" i="0" dirty="0"/>
              <a:t>Now let's look at a form of </a:t>
            </a:r>
            <a:r>
              <a:rPr lang="en-US" i="1" dirty="0"/>
              <a:t>unsupervised</a:t>
            </a:r>
            <a:r>
              <a:rPr lang="en-US" i="0" dirty="0"/>
              <a:t> machine learning – clustering.</a:t>
            </a:r>
          </a:p>
          <a:p>
            <a:endParaRPr lang="en-US" i="0" dirty="0"/>
          </a:p>
          <a:p>
            <a:pPr marL="228600" indent="-228600">
              <a:buAutoNum type="arabicPeriod"/>
            </a:pPr>
            <a:r>
              <a:rPr lang="en-US" i="0" dirty="0"/>
              <a:t>Suppose we collect some observations of flowers, noting the height and number of petals for each sample. What we want to do is group flowers that are similar together, but we have no known label that we can use to train a model. </a:t>
            </a:r>
            <a:r>
              <a:rPr lang="en-US" i="1" dirty="0"/>
              <a:t>{A table of flower heights and petal counts is shown}</a:t>
            </a:r>
            <a:endParaRPr lang="en-US" i="0" dirty="0"/>
          </a:p>
          <a:p>
            <a:pPr marL="228600" indent="-228600">
              <a:buAutoNum type="arabicPeriod"/>
            </a:pPr>
            <a:r>
              <a:rPr lang="en-US" i="0" dirty="0"/>
              <a:t>Instead, we think of the </a:t>
            </a:r>
            <a:r>
              <a:rPr lang="en-US" i="1" dirty="0"/>
              <a:t>feature</a:t>
            </a:r>
            <a:r>
              <a:rPr lang="en-US" i="0" dirty="0"/>
              <a:t> values that we have as being coordinates on which we can plot the sample data points – in this case we have two features, height and petals, so we can plot them on a 2-dimensional grid like this. </a:t>
            </a:r>
            <a:r>
              <a:rPr lang="en-US" i="1" dirty="0"/>
              <a:t>{A grid is shown with flowers plotted for each height and petal count coordinate pair}</a:t>
            </a:r>
            <a:endParaRPr lang="en-US" i="0" dirty="0"/>
          </a:p>
          <a:p>
            <a:pPr marL="228600" indent="-228600">
              <a:buAutoNum type="arabicPeriod"/>
            </a:pPr>
            <a:r>
              <a:rPr lang="en-US" i="0" dirty="0"/>
              <a:t>Now we need to decide how many clusters we want to group the observations into. This value is generally referred to as K, and we simply assign K points at random locations on our grid like this. In this case, we've used a K value of 3; so we'll end up with 3 clusters. </a:t>
            </a:r>
            <a:r>
              <a:rPr lang="en-US" i="1" dirty="0"/>
              <a:t>{Three centroid points are plotted on the grid at random coordinates}</a:t>
            </a:r>
            <a:endParaRPr lang="en-US" i="0" dirty="0"/>
          </a:p>
          <a:p>
            <a:pPr marL="228600" indent="-228600">
              <a:buAutoNum type="arabicPeriod"/>
            </a:pPr>
            <a:r>
              <a:rPr lang="en-US" i="0" dirty="0"/>
              <a:t>Each of the K points we've plotted will be a </a:t>
            </a:r>
            <a:r>
              <a:rPr lang="en-US" i="1" dirty="0"/>
              <a:t>centroid</a:t>
            </a:r>
            <a:r>
              <a:rPr lang="en-US" i="0" dirty="0"/>
              <a:t> for a cluster, so we assign the sample data points to its nearest centroid. </a:t>
            </a:r>
            <a:r>
              <a:rPr lang="en-US" i="1" dirty="0"/>
              <a:t>{Three shaded cluster areas enclosing the flowers that are nearest to each randomly plotted centroid is added}</a:t>
            </a:r>
            <a:endParaRPr lang="en-US" i="0" dirty="0"/>
          </a:p>
          <a:p>
            <a:pPr marL="228600" indent="-228600">
              <a:buAutoNum type="arabicPeriod"/>
            </a:pPr>
            <a:r>
              <a:rPr lang="en-US" i="0" dirty="0"/>
              <a:t>Now we move each centroids to the middle of the points in its cluster – based on the </a:t>
            </a:r>
            <a:r>
              <a:rPr lang="en-US" i="1" dirty="0"/>
              <a:t>mean</a:t>
            </a:r>
            <a:r>
              <a:rPr lang="en-US" i="0" dirty="0"/>
              <a:t> distance. </a:t>
            </a:r>
            <a:r>
              <a:rPr lang="en-US" i="1" dirty="0"/>
              <a:t>{The centroid points are moved to the center of the flowers in their cluster}</a:t>
            </a:r>
          </a:p>
          <a:p>
            <a:pPr marL="228600" indent="-228600">
              <a:buAutoNum type="arabicPeriod"/>
            </a:pPr>
            <a:r>
              <a:rPr lang="en-US" i="0" dirty="0"/>
              <a:t>Now that the centroids have moved, some sample points might be nearer to a different centroid from the one they're currently allocated to; so we reallocate the samples to their nearest centroid. </a:t>
            </a:r>
            <a:r>
              <a:rPr lang="en-US" i="1" dirty="0"/>
              <a:t>{The cluster shapes are redrawn to reflect the flowers that are now closest to each centroid}</a:t>
            </a:r>
            <a:endParaRPr lang="en-US" i="0" dirty="0"/>
          </a:p>
          <a:p>
            <a:pPr marL="228600" indent="-228600">
              <a:buAutoNum type="arabicPeriod"/>
            </a:pPr>
            <a:r>
              <a:rPr lang="en-US" i="0" dirty="0"/>
              <a:t>And then we just repeat the process until the clusters are stable, or we reach a pre-determined maximum number of iterations. In this case, the clusters soon stabilize as well-separated groups of related flowers. </a:t>
            </a:r>
            <a:r>
              <a:rPr lang="en-US" i="1" dirty="0"/>
              <a:t>{The centroids are iteratively moved to the middle of their cluster and the clusters reallocated until a stable set of separated clusters is defined and the centroids are fixed in the middle of their flowers}</a:t>
            </a:r>
          </a:p>
          <a:p>
            <a:pPr marL="228600" indent="-228600">
              <a:buAutoNum type="arabicPeriod"/>
            </a:pPr>
            <a:endParaRPr lang="en-US" i="0" dirty="0"/>
          </a:p>
          <a:p>
            <a:pPr marL="0" indent="0">
              <a:buNone/>
            </a:pPr>
            <a:r>
              <a:rPr lang="en-US" i="0" dirty="0"/>
              <a:t>This clustering technique, which uses </a:t>
            </a:r>
            <a:r>
              <a:rPr lang="en-US" i="1" dirty="0"/>
              <a:t>K</a:t>
            </a:r>
            <a:r>
              <a:rPr lang="en-US" i="0" dirty="0"/>
              <a:t> centroids and moves them to the </a:t>
            </a:r>
            <a:r>
              <a:rPr lang="en-US" i="1" dirty="0"/>
              <a:t>mean</a:t>
            </a:r>
            <a:r>
              <a:rPr lang="en-US" i="0" dirty="0"/>
              <a:t> distance between their data points is known as K-Means clustering.</a:t>
            </a:r>
          </a:p>
          <a:p>
            <a:pPr marL="228600" indent="-228600">
              <a:buAutoNum type="arabicPeriod"/>
            </a:pPr>
            <a:endParaRPr lang="en-US" i="0" dirty="0"/>
          </a:p>
          <a:p>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27895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948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Azure Machine Learning is a cloud-based platform for machine learning.</a:t>
            </a:r>
          </a:p>
          <a:p>
            <a:endParaRPr lang="en-US" dirty="0"/>
          </a:p>
          <a:p>
            <a:pPr marL="228600" indent="-228600">
              <a:buAutoNum type="arabicPeriod"/>
            </a:pPr>
            <a:r>
              <a:rPr lang="en-US" dirty="0"/>
              <a:t>To use Azure Machine Learning, you need a Microsoft Azure subscription. </a:t>
            </a:r>
            <a:r>
              <a:rPr lang="en-US" i="1" dirty="0"/>
              <a:t>{A cloud appears}</a:t>
            </a:r>
            <a:endParaRPr lang="en-US" dirty="0"/>
          </a:p>
          <a:p>
            <a:pPr marL="228600" indent="-228600">
              <a:buAutoNum type="arabicPeriod"/>
            </a:pPr>
            <a:r>
              <a:rPr lang="en-US" dirty="0"/>
              <a:t>In that subscription, you create an Azure Machine Learning </a:t>
            </a:r>
            <a:r>
              <a:rPr lang="en-US" i="1" dirty="0"/>
              <a:t>workspace. </a:t>
            </a:r>
            <a:r>
              <a:rPr lang="en-US" i="0" dirty="0"/>
              <a:t>A workspace is a logical container for resources you need to manage machine learning projects. </a:t>
            </a:r>
            <a:r>
              <a:rPr lang="en-US" i="1" dirty="0"/>
              <a:t>{Within the cloud, a rectangle representing a workspace appears}</a:t>
            </a:r>
            <a:endParaRPr lang="en-US" i="0" dirty="0"/>
          </a:p>
          <a:p>
            <a:pPr marL="228600" indent="-228600">
              <a:buAutoNum type="arabicPeriod"/>
            </a:pPr>
            <a:r>
              <a:rPr lang="en-US" i="0" dirty="0"/>
              <a:t>One of the most important resources is </a:t>
            </a:r>
            <a:r>
              <a:rPr lang="en-US" i="1" dirty="0"/>
              <a:t>compute</a:t>
            </a:r>
            <a:r>
              <a:rPr lang="en-US" i="0" dirty="0"/>
              <a:t>. You need this to run machine learning workloads in the cloud instead of on your local computer. </a:t>
            </a:r>
            <a:r>
              <a:rPr lang="en-US" i="1" dirty="0"/>
              <a:t>{Within the workspace, a computer appears}</a:t>
            </a:r>
            <a:endParaRPr lang="en-US" i="0" dirty="0"/>
          </a:p>
          <a:p>
            <a:pPr marL="228600" indent="-228600">
              <a:buAutoNum type="arabicPeriod"/>
            </a:pPr>
            <a:r>
              <a:rPr lang="en-US" i="0" dirty="0"/>
              <a:t>You'll also need to manage the </a:t>
            </a:r>
            <a:r>
              <a:rPr lang="en-US" i="1" dirty="0"/>
              <a:t>data </a:t>
            </a:r>
            <a:r>
              <a:rPr lang="en-US" i="0" dirty="0"/>
              <a:t>you need to build machine learning solutions. </a:t>
            </a:r>
            <a:r>
              <a:rPr lang="en-US" i="1" dirty="0"/>
              <a:t>{Within the workspace, a disk appears}</a:t>
            </a:r>
            <a:endParaRPr lang="en-US" i="0" dirty="0"/>
          </a:p>
          <a:p>
            <a:pPr marL="228600" indent="-228600">
              <a:buAutoNum type="arabicPeriod"/>
            </a:pPr>
            <a:r>
              <a:rPr lang="en-US" i="0" dirty="0"/>
              <a:t>You can then use the data to run </a:t>
            </a:r>
            <a:r>
              <a:rPr lang="en-US" i="1" dirty="0"/>
              <a:t>experiments</a:t>
            </a:r>
            <a:r>
              <a:rPr lang="en-US" i="0" dirty="0"/>
              <a:t> on the compute resources. </a:t>
            </a:r>
            <a:r>
              <a:rPr lang="en-US" i="1" dirty="0"/>
              <a:t>{Within the workspace, a graph appears}</a:t>
            </a:r>
            <a:endParaRPr lang="en-US" i="0" dirty="0"/>
          </a:p>
          <a:p>
            <a:pPr marL="228600" indent="-228600">
              <a:buAutoNum type="arabicPeriod"/>
            </a:pPr>
            <a:r>
              <a:rPr lang="en-US" i="0" dirty="0"/>
              <a:t>Often, your experiments are used to train </a:t>
            </a:r>
            <a:r>
              <a:rPr lang="en-US" i="1" dirty="0"/>
              <a:t>models</a:t>
            </a:r>
            <a:r>
              <a:rPr lang="en-US" i="0" dirty="0"/>
              <a:t>; which you'll register and manage in your workspace. </a:t>
            </a:r>
            <a:r>
              <a:rPr lang="en-US" i="1" dirty="0"/>
              <a:t>{Within the workspace, a model appears</a:t>
            </a:r>
            <a:r>
              <a:rPr lang="en-US" i="0" dirty="0"/>
              <a:t>}</a:t>
            </a:r>
          </a:p>
          <a:p>
            <a:pPr marL="228600" indent="-228600">
              <a:buAutoNum type="arabicPeriod"/>
            </a:pPr>
            <a:r>
              <a:rPr lang="en-US" i="0" dirty="0"/>
              <a:t>And when you're ready to use your models in applications, you can publish them as </a:t>
            </a:r>
            <a:r>
              <a:rPr lang="en-US" i="1" dirty="0"/>
              <a:t>services</a:t>
            </a:r>
            <a:r>
              <a:rPr lang="en-US" i="0" dirty="0"/>
              <a:t> that can be accessed over HTTP connections. </a:t>
            </a:r>
            <a:r>
              <a:rPr lang="en-US" i="1" dirty="0"/>
              <a:t>{Within the workspace, a cog appears</a:t>
            </a:r>
            <a:r>
              <a:rPr lang="en-US" i="0" dirty="0"/>
              <a:t>}</a:t>
            </a:r>
          </a:p>
          <a:p>
            <a:pPr marL="228600" indent="-228600">
              <a:buAutoNum type="arabicPeriod"/>
            </a:pPr>
            <a:endParaRPr lang="en-US" i="1" dirty="0"/>
          </a:p>
          <a:p>
            <a:pPr marL="0" indent="0">
              <a:buNone/>
            </a:pPr>
            <a:r>
              <a:rPr lang="en-US" i="0" dirty="0"/>
              <a:t>After talking through the slide animations, open the Azure portal (https://portal.azure.com) in a web browser and demonstrate the first few steps of creating an Azure Machine Learning workspace. Then use your existing workspace from your completion of the online learning path to demonstrate how to get from the Azure portal to Azure Machine Learning Studio (https://ml.azure.com) and show students the </a:t>
            </a:r>
            <a:r>
              <a:rPr lang="en-US" b="1" i="0" dirty="0"/>
              <a:t>Compute</a:t>
            </a:r>
            <a:r>
              <a:rPr lang="en-US" i="0" dirty="0"/>
              <a:t>, </a:t>
            </a:r>
            <a:r>
              <a:rPr lang="en-US" b="1" i="0" dirty="0"/>
              <a:t>Data</a:t>
            </a:r>
            <a:r>
              <a:rPr lang="en-US" i="0" dirty="0"/>
              <a:t>, </a:t>
            </a:r>
            <a:r>
              <a:rPr lang="en-US" b="1" i="0" dirty="0"/>
              <a:t>Experiments</a:t>
            </a:r>
            <a:r>
              <a:rPr lang="en-US" i="0" dirty="0"/>
              <a:t>, </a:t>
            </a:r>
            <a:r>
              <a:rPr lang="en-US" b="1" i="0" dirty="0"/>
              <a:t>Models</a:t>
            </a:r>
            <a:r>
              <a:rPr lang="en-US" i="0" dirty="0"/>
              <a:t> and </a:t>
            </a:r>
            <a:r>
              <a:rPr lang="en-US" b="1" i="0" dirty="0"/>
              <a:t>Endpoints</a:t>
            </a:r>
            <a:r>
              <a:rPr lang="en-US" i="0" dirty="0"/>
              <a:t> pages.</a:t>
            </a:r>
          </a:p>
          <a:p>
            <a:pPr marL="228600" indent="-228600">
              <a:buAutoNum type="arabicPeriod"/>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781873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Machine Learning in Azure Machine Learning provides the easiest way to train a machine learning model for regression or classification (or forecasting, which is really just regression with a time-series element). There's a visual interface for automated machine learning in the Azure Machine Learning studio web portal. You just need to supply the training data and select the required model type, and Azure ML does the rest.</a:t>
            </a:r>
          </a:p>
          <a:p>
            <a:endParaRPr lang="en-US" dirty="0"/>
          </a:p>
          <a:p>
            <a:r>
              <a:rPr lang="en-US" dirty="0"/>
              <a:t>Later, in the lab, students will get a chance to try this for themselves, but for now demonstrate the first few steps using your own Azure Machine Learning studio instance, cancelling before starting the training experiment, Then show students the result of the experiment you complete previously in the </a:t>
            </a:r>
            <a:r>
              <a:rPr lang="en-US" b="1" i="0" dirty="0">
                <a:solidFill>
                  <a:srgbClr val="171717"/>
                </a:solidFill>
                <a:effectLst/>
                <a:latin typeface="Segoe UI" panose="020B0502040204020203" pitchFamily="34" charset="0"/>
              </a:rPr>
              <a:t>Use automated machine learning in Azure Machine Learning</a:t>
            </a:r>
            <a:r>
              <a:rPr lang="en-US" dirty="0"/>
              <a:t> online module, demonstrating how to view the best model and its metrics. Finally, show the deployed endpoint and demonstrate the notebook used to consume it.</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182424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Machine Learning, multi-step workflows to prepare data, train models, and perform model management tasks are called </a:t>
            </a:r>
            <a:r>
              <a:rPr lang="en-US" i="1" dirty="0"/>
              <a:t>pipelines</a:t>
            </a:r>
            <a:r>
              <a:rPr lang="en-US" i="0" dirty="0"/>
              <a:t>. The designer tool in Azure Machine Learning studio enables you to create and run pipelines by using a drag &amp; drop visual interface to connect </a:t>
            </a:r>
            <a:r>
              <a:rPr lang="en-US" i="1" dirty="0"/>
              <a:t>modules </a:t>
            </a:r>
            <a:r>
              <a:rPr lang="en-US" i="0" dirty="0"/>
              <a:t>that define the steps and data flow for the pipeline.</a:t>
            </a:r>
          </a:p>
          <a:p>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You can either use the image on the slide and the notes below to describe the overall process, or use the training and inference pipelines you created when completing the </a:t>
            </a:r>
            <a:r>
              <a:rPr lang="en-US" b="1" i="0" dirty="0">
                <a:solidFill>
                  <a:srgbClr val="171717"/>
                </a:solidFill>
                <a:effectLst/>
                <a:latin typeface="Segoe UI" panose="020B0502040204020203" pitchFamily="34" charset="0"/>
              </a:rPr>
              <a:t>Create a classification model with Azure Machine Learning designer</a:t>
            </a:r>
            <a:r>
              <a:rPr lang="en-US" b="0" i="0" dirty="0">
                <a:solidFill>
                  <a:srgbClr val="171717"/>
                </a:solidFill>
                <a:effectLst/>
                <a:latin typeface="Segoe UI" panose="020B0502040204020203" pitchFamily="34" charset="0"/>
              </a:rPr>
              <a:t> online module to talk students through the end-to-end process, finishing with the deployed endpoint and the notebook code used to consume it.</a:t>
            </a:r>
            <a:endParaRPr lang="en-US" i="0" dirty="0"/>
          </a:p>
          <a:p>
            <a:endParaRPr lang="en-US" i="0" dirty="0"/>
          </a:p>
          <a:p>
            <a:r>
              <a:rPr lang="en-US" i="0" dirty="0"/>
              <a:t>On the left side of the slide, you can see the overall workflow for using designer:</a:t>
            </a:r>
          </a:p>
          <a:p>
            <a:pPr marL="228600" indent="-228600">
              <a:buAutoNum type="arabicPeriod"/>
            </a:pPr>
            <a:r>
              <a:rPr lang="en-US" i="0" dirty="0"/>
              <a:t>Start by creating a pipeline that ingests and preprocesses a dataset before training and evaluating a model.</a:t>
            </a:r>
          </a:p>
          <a:p>
            <a:pPr marL="228600" indent="-228600">
              <a:buAutoNum type="arabicPeriod"/>
            </a:pPr>
            <a:r>
              <a:rPr lang="en-US" i="0" dirty="0"/>
              <a:t>When you're happy with the model's performance, create an </a:t>
            </a:r>
            <a:r>
              <a:rPr lang="en-US" i="1" dirty="0"/>
              <a:t>inference pipeline</a:t>
            </a:r>
            <a:r>
              <a:rPr lang="en-US" i="0" dirty="0"/>
              <a:t> based on your training pipeline. This encapsulates the data preprocessing steps and the trained model so you can use it to predict labels for new data.</a:t>
            </a:r>
          </a:p>
          <a:p>
            <a:pPr marL="228600" indent="-228600">
              <a:buAutoNum type="arabicPeriod"/>
            </a:pPr>
            <a:r>
              <a:rPr lang="en-US" i="0" dirty="0"/>
              <a:t>When the inference pipeline is ready, deploy it as a service that client applications can use.</a:t>
            </a:r>
          </a:p>
          <a:p>
            <a:pPr marL="228600" indent="-228600">
              <a:buAutoNum type="arabicPeriod"/>
            </a:pPr>
            <a:endParaRPr lang="en-US" i="0" dirty="0"/>
          </a:p>
          <a:p>
            <a:pPr marL="0" indent="0">
              <a:buNone/>
            </a:pPr>
            <a:r>
              <a:rPr lang="en-US" i="0" dirty="0"/>
              <a:t>On the right side of the slide, you can see an example of a training pipeline. Note the following key points about this:</a:t>
            </a:r>
          </a:p>
          <a:p>
            <a:pPr marL="228600" indent="-228600">
              <a:buAutoNum type="arabicPeriod"/>
            </a:pPr>
            <a:r>
              <a:rPr lang="en-US" i="0" dirty="0"/>
              <a:t>The pipeline starts with a dataset – in this case containing patient data that includes a diabetes diagnosis (remember the classification example from earlier?)</a:t>
            </a:r>
          </a:p>
          <a:p>
            <a:pPr marL="228600" indent="-228600">
              <a:buAutoNum type="arabicPeriod"/>
            </a:pPr>
            <a:r>
              <a:rPr lang="en-US" i="0" dirty="0"/>
              <a:t>Before training, data is usually preprocessed to clan it up or otherwise make it more suitable for modeling. In this case, the numeric features in the data (height, weight, diastolic blood pressure, and so on) are </a:t>
            </a:r>
            <a:r>
              <a:rPr lang="en-US" i="1" dirty="0"/>
              <a:t>normalized</a:t>
            </a:r>
            <a:r>
              <a:rPr lang="en-US" i="0" dirty="0"/>
              <a:t> – which means to convert them all to be on the same scale. This is a common preprocessing step for numeric features, and designer includes a </a:t>
            </a:r>
            <a:r>
              <a:rPr lang="en-US" b="1" i="0" dirty="0"/>
              <a:t>Normalize Data</a:t>
            </a:r>
            <a:r>
              <a:rPr lang="en-US" b="0" i="0" dirty="0"/>
              <a:t> module to do it.</a:t>
            </a:r>
            <a:endParaRPr lang="en-US" i="0" dirty="0"/>
          </a:p>
          <a:p>
            <a:pPr marL="228600" indent="-228600">
              <a:buAutoNum type="arabicPeriod"/>
            </a:pPr>
            <a:r>
              <a:rPr lang="en-US" i="0" dirty="0"/>
              <a:t>Next, a </a:t>
            </a:r>
            <a:r>
              <a:rPr lang="en-US" b="1" i="0" dirty="0"/>
              <a:t>Split Data</a:t>
            </a:r>
            <a:r>
              <a:rPr lang="en-US" b="0" i="0" dirty="0"/>
              <a:t> module is used to randomly</a:t>
            </a:r>
            <a:r>
              <a:rPr lang="en-US" i="0" dirty="0"/>
              <a:t> split the dataset into training and validation subsets. This is a common step in a supervised learning pipeline so that you can evaluate the model using data with which it wasn't trained.</a:t>
            </a:r>
          </a:p>
          <a:p>
            <a:pPr marL="228600" indent="-228600">
              <a:buAutoNum type="arabicPeriod"/>
            </a:pPr>
            <a:r>
              <a:rPr lang="en-US" i="0" dirty="0"/>
              <a:t>The training subset is connected to a </a:t>
            </a:r>
            <a:r>
              <a:rPr lang="en-US" b="1" i="0" dirty="0"/>
              <a:t>Train Model</a:t>
            </a:r>
            <a:r>
              <a:rPr lang="en-US" b="0" i="0" dirty="0"/>
              <a:t>  module, which in this case will fit the data to a function that predicts a diagnosis of diabetic or not-diabetic. This is a classification function with two possible classes, so an appropriate binary classification algorithm must be used to train the model. In this case, a </a:t>
            </a:r>
            <a:r>
              <a:rPr lang="en-US" b="1" i="0" dirty="0"/>
              <a:t>Two-Class Logistic Regression</a:t>
            </a:r>
            <a:r>
              <a:rPr lang="en-US" b="0" i="0" dirty="0"/>
              <a:t> algorithm has been used – but designer includes multiple, algorithm options you can choose from.</a:t>
            </a:r>
          </a:p>
          <a:p>
            <a:pPr marL="228600" indent="-228600">
              <a:buAutoNum type="arabicPeriod"/>
            </a:pPr>
            <a:r>
              <a:rPr lang="en-US" b="0" i="0" dirty="0"/>
              <a:t>After training, a </a:t>
            </a:r>
            <a:r>
              <a:rPr lang="en-US" b="1" i="0" dirty="0"/>
              <a:t>Score Model</a:t>
            </a:r>
            <a:r>
              <a:rPr lang="en-US" b="0" i="0" dirty="0"/>
              <a:t> module is used to </a:t>
            </a:r>
            <a:r>
              <a:rPr lang="en-US" b="0" i="1" dirty="0"/>
              <a:t>score</a:t>
            </a:r>
            <a:r>
              <a:rPr lang="en-US" b="0" i="0" dirty="0"/>
              <a:t> the validation data (in other words, use the trained model to predict labels from the features).</a:t>
            </a:r>
          </a:p>
          <a:p>
            <a:pPr marL="228600" indent="-228600">
              <a:buAutoNum type="arabicPeriod"/>
            </a:pPr>
            <a:r>
              <a:rPr lang="en-US" b="0" i="0" dirty="0"/>
              <a:t>The validation data includes the actual label value, so we can compare this to the predicted label produced by the </a:t>
            </a:r>
            <a:r>
              <a:rPr lang="en-US" b="1" i="0" dirty="0"/>
              <a:t>Score Model</a:t>
            </a:r>
            <a:r>
              <a:rPr lang="en-US" b="0" i="0" dirty="0"/>
              <a:t> module and use an </a:t>
            </a:r>
            <a:r>
              <a:rPr lang="en-US" b="1" i="0" dirty="0"/>
              <a:t>Evaluate Model</a:t>
            </a:r>
            <a:r>
              <a:rPr lang="en-US" b="0" i="0" dirty="0"/>
              <a:t> module to calculate metrics to help us determine if the model is any good or not. For a classification model like this, these metrics include simple </a:t>
            </a:r>
            <a:r>
              <a:rPr lang="en-US" b="0" i="1" dirty="0"/>
              <a:t>accuracy</a:t>
            </a:r>
            <a:r>
              <a:rPr lang="en-US" b="0" i="0" dirty="0"/>
              <a:t> as well as a confusion matrix of true positives, false positives, true negatives, and false negatives from which other, more discerning metrics can be derived.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9803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494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659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pPr marL="228600" indent="-228600">
              <a:buFont typeface="+mj-lt"/>
              <a:buAutoNum type="arabicPeriod"/>
            </a:pPr>
            <a:r>
              <a:rPr lang="en-US" dirty="0"/>
              <a:t>Computers can see the world through digital images, such as photographs, live camera feeds, or recorded video files. </a:t>
            </a:r>
            <a:r>
              <a:rPr lang="en-US" i="1" dirty="0"/>
              <a:t>{Icons representing a photograph, a camera, and a video are shown with an image of traffic on a street}</a:t>
            </a:r>
            <a:endParaRPr lang="en-US" dirty="0"/>
          </a:p>
          <a:p>
            <a:pPr marL="228600" indent="-228600">
              <a:buFont typeface="+mj-lt"/>
              <a:buAutoNum type="arabicPeriod"/>
            </a:pPr>
            <a:r>
              <a:rPr lang="en-US" dirty="0"/>
              <a:t>Each digital image is actually an array of numeric values indicating the color intensity of each pixel in the image. You can use these values just like any other data as features to train a machine learning model, or to apply transformations and calculations to analyze the image data and find patterns in it. </a:t>
            </a:r>
            <a:r>
              <a:rPr lang="en-US" i="1" dirty="0"/>
              <a:t>{A grid of numbers is overlaid on the image – each number is a value between 0 and 255, representing the intensity of each pixel}</a:t>
            </a:r>
          </a:p>
          <a:p>
            <a:pPr marL="228600" indent="-228600">
              <a:buFont typeface="+mj-lt"/>
              <a:buAutoNum type="arabicPeriod"/>
            </a:pPr>
            <a:r>
              <a:rPr lang="en-US" i="0" dirty="0"/>
              <a:t>In the case of color images, there are three layers of pixel values for red, green, and blue intensities. </a:t>
            </a:r>
            <a:r>
              <a:rPr lang="en-US" i="1" dirty="0"/>
              <a:t>{three overlapping tables of red, green, and blue pixel values appear}</a:t>
            </a:r>
            <a:r>
              <a:rPr lang="en-US" i="0" dirty="0"/>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Most computer vision solutions are built using a combination of machine learning models and some advanced image analysis techniques. Common applications of computer vision include:</a:t>
            </a:r>
            <a:endParaRPr lang="en-US" i="1" dirty="0"/>
          </a:p>
          <a:p>
            <a:endParaRPr lang="en-US" dirty="0"/>
          </a:p>
          <a:p>
            <a:pPr marL="228600" indent="-228600">
              <a:buFont typeface="+mj-lt"/>
              <a:buAutoNum type="arabicPeriod"/>
            </a:pPr>
            <a:r>
              <a:rPr lang="en-US" b="1" dirty="0"/>
              <a:t>Image classification </a:t>
            </a:r>
            <a:r>
              <a:rPr lang="en-US" dirty="0"/>
              <a:t>– An image classification model uses the numeric pixel features to predict a class label for the image. For example, in a traffic monitoring solution you might use an image classification model to classify images based on the type of vehicle they contain, such as taxis, buses, cyclists, and so on. Essentially, image classification models answer the question "what is this an image of?" </a:t>
            </a:r>
            <a:r>
              <a:rPr lang="en-US" i="1" dirty="0"/>
              <a:t>{An image of a taxi with the label "Taxi" is shown}</a:t>
            </a:r>
            <a:endParaRPr lang="en-US" dirty="0"/>
          </a:p>
          <a:p>
            <a:pPr marL="228600" indent="-228600">
              <a:buFont typeface="+mj-lt"/>
              <a:buAutoNum type="arabicPeriod"/>
            </a:pPr>
            <a:r>
              <a:rPr lang="en-US" b="1" dirty="0"/>
              <a:t>Object detection </a:t>
            </a:r>
            <a:r>
              <a:rPr lang="en-US" dirty="0"/>
              <a:t>– Object detection models are trained to classify individual objects in the image, and to indicate their location within the image as a bounding box. For example, you could expand the traffic monitoring solution to detect the presence of multiple classes of vehicle in an image. Object detection models are used to answer the question "what objects are in this image, and where are they?" </a:t>
            </a:r>
            <a:r>
              <a:rPr lang="en-US" i="1" dirty="0"/>
              <a:t>{An image of a street with buses, cars, and cyclists indicated in bounding boxes is shown}</a:t>
            </a:r>
            <a:endParaRPr lang="en-US" dirty="0"/>
          </a:p>
          <a:p>
            <a:pPr marL="228600" indent="-228600">
              <a:buFont typeface="+mj-lt"/>
              <a:buAutoNum type="arabicPeriod"/>
            </a:pPr>
            <a:r>
              <a:rPr lang="en-US" b="1" dirty="0"/>
              <a:t>Semantic segmentation </a:t>
            </a:r>
            <a:r>
              <a:rPr lang="en-US" dirty="0"/>
              <a:t>– Semantic segmentation models are an advanced kind of model that classify individual pixels in the image based on which object they belong to. For example, the traffic monitoring solution might use a semantic segmentation model to overlay "masks" on the image to indicate pixels that belong to buses, cars, and cyclists with different colors. Semantic segmentation answers the question "which pixels belong to which object?". </a:t>
            </a:r>
            <a:r>
              <a:rPr lang="en-US" i="1" dirty="0"/>
              <a:t>{An image of a street with buses, cars, and cyclists overlaid with colored masks is shown}</a:t>
            </a:r>
            <a:endParaRPr lang="en-US" dirty="0"/>
          </a:p>
          <a:p>
            <a:pPr marL="228600" indent="-228600">
              <a:buFont typeface="+mj-lt"/>
              <a:buAutoNum type="arabicPeriod"/>
            </a:pPr>
            <a:r>
              <a:rPr lang="en-US" b="1" dirty="0"/>
              <a:t>Image Analysis </a:t>
            </a:r>
            <a:r>
              <a:rPr lang="en-US" dirty="0"/>
              <a:t>– You can build on object detection and classification models to perform image analysis, generating captions and tags based on the image contents. </a:t>
            </a:r>
            <a:r>
              <a:rPr lang="en-US" i="1" dirty="0"/>
              <a:t>{An image of a person and a dog on a street is shown with the caption "A person with a dog on a street"}</a:t>
            </a:r>
            <a:endParaRPr lang="en-US" dirty="0"/>
          </a:p>
          <a:p>
            <a:pPr marL="228600" indent="-228600">
              <a:buFont typeface="+mj-lt"/>
              <a:buAutoNum type="arabicPeriod"/>
            </a:pPr>
            <a:r>
              <a:rPr lang="en-US" b="1" dirty="0"/>
              <a:t>Face Detection and Recognition</a:t>
            </a:r>
            <a:r>
              <a:rPr lang="en-US" dirty="0"/>
              <a:t> -  Face detection is used to identify the location of human faces in an image. Further analysis can be performed on facial features to determine facial features, emotion, age, and so on; and models can be trained to identify specific individuals based on facial recognition. </a:t>
            </a:r>
            <a:r>
              <a:rPr lang="en-US" i="1" dirty="0"/>
              <a:t>{An image of a group of people with their faces highlighted is shown}</a:t>
            </a:r>
            <a:endParaRPr lang="en-US" dirty="0"/>
          </a:p>
          <a:p>
            <a:pPr marL="228600" indent="-228600">
              <a:buFont typeface="+mj-lt"/>
              <a:buAutoNum type="arabicPeriod"/>
            </a:pPr>
            <a:r>
              <a:rPr lang="en-US" b="1" dirty="0"/>
              <a:t>Optical Character Recognition </a:t>
            </a:r>
            <a:r>
              <a:rPr lang="en-US" dirty="0"/>
              <a:t>– An OCR model identifies regions of the image that contain text and extracts them. </a:t>
            </a:r>
            <a:r>
              <a:rPr lang="en-US" i="1" dirty="0"/>
              <a:t>{An image of a building with the sign "The Toronto Dominion Bank" is shown with the text highlighted}</a:t>
            </a:r>
            <a:endParaRPr lang="en-US" dirty="0"/>
          </a:p>
          <a:p>
            <a:pPr marL="228600" indent="-228600">
              <a:buFont typeface="+mj-lt"/>
              <a:buAutoNum type="arabicPeriod"/>
            </a:pP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238723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68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provides a set of </a:t>
            </a:r>
            <a:r>
              <a:rPr lang="en-US" i="1" dirty="0"/>
              <a:t>cognitive services </a:t>
            </a:r>
            <a:r>
              <a:rPr lang="en-US" dirty="0"/>
              <a:t>that encapsulate common AI workloads – including computer vision tasks. You </a:t>
            </a:r>
            <a:r>
              <a:rPr lang="en-US" i="0" dirty="0"/>
              <a:t>could</a:t>
            </a:r>
            <a:r>
              <a:rPr lang="en-US" dirty="0"/>
              <a:t> build your own computer vision models using machine learning; but it's a complex area. Using off-the-shelf services can help you develop a solution more quickly and with less specialist expertise.</a:t>
            </a:r>
          </a:p>
          <a:p>
            <a:endParaRPr lang="en-US" dirty="0"/>
          </a:p>
          <a:p>
            <a:r>
              <a:rPr lang="en-US" dirty="0"/>
              <a:t>To use cognitive services, you must provision a resource in your Azure subscription. This can be a standalone, service-specific resource (for example, a Computer Vision resource) or a general Cognitive Services resource that encapsulates multiple services. Using a standalone service-specific resource enables you to manage costs and access to that service independently of other services you may be using, while a general Cognitive Services resource enables you to combine all of your AI services in a single Azure resource for centralized management. Regardless of the type of resource you use, client applications will consume the services it provides by connecting to a REST endpoint (an HTTPS address to which they can submit requests) using a resource-specific key for authentication.</a:t>
            </a:r>
          </a:p>
          <a:p>
            <a:endParaRPr lang="en-US" dirty="0"/>
          </a:p>
          <a:p>
            <a:r>
              <a:rPr lang="en-US" dirty="0"/>
              <a:t>In this course, students will use Python notebooks in an Azure Machine Learning workspace to run simple client applications. Students are not expected to be experienced developers or data scientists, so Python code and notebooks may be new to them. Reassure students that no coding experience is necessary – the Python code they'll use in the lab is provided for them. The key point of the course is to see some of the concepts in action, not to learn how to develop software.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977391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Computer Vision</a:t>
            </a:r>
            <a:r>
              <a:rPr lang="en-US" dirty="0"/>
              <a:t> cognitive service provides a pre-trained computer vision model that you can use to analyze images. This service powered the demonstration in the previous lesson.</a:t>
            </a:r>
          </a:p>
          <a:p>
            <a:endParaRPr lang="en-US" dirty="0"/>
          </a:p>
          <a:p>
            <a:r>
              <a:rPr lang="en-US" dirty="0"/>
              <a:t>The model can:</a:t>
            </a:r>
          </a:p>
          <a:p>
            <a:r>
              <a:rPr lang="en-US" dirty="0"/>
              <a:t>Detect and locate over 10,000 classes of common object.</a:t>
            </a:r>
          </a:p>
          <a:p>
            <a:r>
              <a:rPr lang="en-US" dirty="0"/>
              <a:t>Generate an automatic caption for the image and a set of relevant tags that relate to its contents. Tags can be useful if you need to index images and search for them using relevant keywords.</a:t>
            </a:r>
          </a:p>
          <a:p>
            <a:r>
              <a:rPr lang="en-US" dirty="0"/>
              <a:t>Detect and analyze human faces.</a:t>
            </a:r>
          </a:p>
          <a:p>
            <a:r>
              <a:rPr lang="en-US" dirty="0"/>
              <a:t>Enable content moderation by identifying images that contain adult, racy, or gory content.</a:t>
            </a:r>
          </a:p>
          <a:p>
            <a:r>
              <a:rPr lang="en-US" dirty="0"/>
              <a:t>Detect and extract text in an image (we'll explore this in more depth later in the module).</a:t>
            </a:r>
          </a:p>
          <a:p>
            <a:endParaRPr lang="en-US" dirty="0"/>
          </a:p>
          <a:p>
            <a:r>
              <a:rPr lang="en-US" dirty="0"/>
              <a:t>In your own Azure Machine Learning workspace, use the </a:t>
            </a:r>
            <a:r>
              <a:rPr lang="en-US" b="1" i="0" dirty="0">
                <a:solidFill>
                  <a:srgbClr val="171717"/>
                </a:solidFill>
                <a:effectLst/>
                <a:latin typeface="Segoe UI" panose="020B0502040204020203" pitchFamily="34" charset="0"/>
              </a:rPr>
              <a:t>Image Analysis with Computer </a:t>
            </a:r>
            <a:r>
              <a:rPr lang="en-US" b="1" i="0" dirty="0" err="1">
                <a:solidFill>
                  <a:srgbClr val="171717"/>
                </a:solidFill>
                <a:effectLst/>
                <a:latin typeface="Segoe UI" panose="020B0502040204020203" pitchFamily="34" charset="0"/>
              </a:rPr>
              <a:t>Vision.ipynb</a:t>
            </a:r>
            <a:r>
              <a:rPr lang="en-US" b="0" i="0" dirty="0">
                <a:solidFill>
                  <a:srgbClr val="171717"/>
                </a:solidFill>
                <a:effectLst/>
                <a:latin typeface="Segoe UI" panose="020B0502040204020203" pitchFamily="34" charset="0"/>
              </a:rPr>
              <a:t> notebook to demonstrate the Computer Vision service.</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Custom Vision</a:t>
            </a:r>
            <a:r>
              <a:rPr lang="en-US" i="0" dirty="0"/>
              <a:t> cognitive services enables you to train a custom model for either image classification or object detection. </a:t>
            </a:r>
          </a:p>
          <a:p>
            <a:endParaRPr lang="en-US" i="0" dirty="0"/>
          </a:p>
          <a:p>
            <a:r>
              <a:rPr lang="en-US" i="0" dirty="0"/>
              <a:t>The service provides a web-based portal in which you can upload your own images, label the images or the objects in them, and train and deploy a model. You can then consume the model from a client application using its model ID with the endpoint and key for the resource in which you deployed it.</a:t>
            </a:r>
          </a:p>
          <a:p>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Image </a:t>
            </a:r>
            <a:r>
              <a:rPr lang="en-US" b="1" i="0" dirty="0" err="1">
                <a:solidFill>
                  <a:srgbClr val="171717"/>
                </a:solidFill>
                <a:effectLst/>
                <a:latin typeface="Segoe UI" panose="020B0502040204020203" pitchFamily="34" charset="0"/>
              </a:rPr>
              <a:t>Classification.ipynb</a:t>
            </a:r>
            <a:r>
              <a:rPr lang="en-US" b="0" i="0" dirty="0">
                <a:solidFill>
                  <a:srgbClr val="171717"/>
                </a:solidFill>
                <a:effectLst/>
                <a:latin typeface="Segoe UI" panose="020B0502040204020203" pitchFamily="34" charset="0"/>
              </a:rPr>
              <a:t> notebook and the </a:t>
            </a:r>
            <a:r>
              <a:rPr lang="en-US" b="0" i="0" u="sng" dirty="0">
                <a:solidFill>
                  <a:srgbClr val="171717"/>
                </a:solidFill>
                <a:effectLst/>
                <a:latin typeface="Segoe UI" panose="020B0502040204020203" pitchFamily="34" charset="0"/>
              </a:rPr>
              <a:t>customvision.ai </a:t>
            </a:r>
            <a:r>
              <a:rPr lang="en-US" b="0" i="0" dirty="0">
                <a:solidFill>
                  <a:srgbClr val="171717"/>
                </a:solidFill>
                <a:effectLst/>
                <a:latin typeface="Segoe UI" panose="020B0502040204020203" pitchFamily="34" charset="0"/>
              </a:rPr>
              <a:t>portal to demonstrate classification with the Custom Vision service, explaining that students will explore this for themselves in the lab. Then use the </a:t>
            </a:r>
            <a:r>
              <a:rPr lang="en-US" b="1" i="0" dirty="0">
                <a:solidFill>
                  <a:srgbClr val="171717"/>
                </a:solidFill>
                <a:effectLst/>
                <a:latin typeface="Segoe UI" panose="020B0502040204020203" pitchFamily="34" charset="0"/>
              </a:rPr>
              <a:t>Object </a:t>
            </a:r>
            <a:r>
              <a:rPr lang="en-US" b="1" i="0" dirty="0" err="1">
                <a:solidFill>
                  <a:srgbClr val="171717"/>
                </a:solidFill>
                <a:effectLst/>
                <a:latin typeface="Segoe UI" panose="020B0502040204020203" pitchFamily="34" charset="0"/>
              </a:rPr>
              <a:t>Detection.ipynb</a:t>
            </a:r>
            <a:r>
              <a:rPr lang="en-US" b="0" i="0" dirty="0">
                <a:solidFill>
                  <a:srgbClr val="171717"/>
                </a:solidFill>
                <a:effectLst/>
                <a:latin typeface="Segoe UI" panose="020B0502040204020203" pitchFamily="34" charset="0"/>
              </a:rPr>
              <a:t> notebook to demonstrate object detection.</a:t>
            </a:r>
            <a:endParaRPr lang="en-US" dirty="0"/>
          </a:p>
          <a:p>
            <a:endParaRPr lang="en-US" i="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61829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Computer Vision service provides some basic face detection and analysis features, the Face service offers additional capabilities including analysis of facial attributes and the ability to compare faces for similarity, or even train a facial recognition model to verify the identities of individual</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Face </a:t>
            </a:r>
            <a:r>
              <a:rPr lang="en-US" b="1" i="0" dirty="0" err="1">
                <a:solidFill>
                  <a:srgbClr val="171717"/>
                </a:solidFill>
                <a:effectLst/>
                <a:latin typeface="Segoe UI" panose="020B0502040204020203" pitchFamily="34" charset="0"/>
              </a:rPr>
              <a:t>Analysis.ipynb</a:t>
            </a:r>
            <a:r>
              <a:rPr lang="en-US" b="0" i="0" dirty="0">
                <a:solidFill>
                  <a:srgbClr val="171717"/>
                </a:solidFill>
                <a:effectLst/>
                <a:latin typeface="Segoe UI" panose="020B0502040204020203" pitchFamily="34" charset="0"/>
              </a:rPr>
              <a:t> notebook to demonstrate the Face service.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35150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discussed the Computer Vision service and its use in image analysis. It also provides OCR capabilities to detect and extract text from images.</a:t>
            </a:r>
          </a:p>
          <a:p>
            <a:endParaRPr lang="en-US" dirty="0"/>
          </a:p>
          <a:p>
            <a:r>
              <a:rPr lang="en-US" dirty="0"/>
              <a:t>The service provides multiple application programming interfaces (APIs) that software developers can use to extract both printed and handwritten text from images, from immediate reading of small amounts of text in images to asynchronous text extraction from large documents.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Optical Character </a:t>
            </a:r>
            <a:r>
              <a:rPr lang="en-US" b="1" i="0" dirty="0" err="1">
                <a:solidFill>
                  <a:srgbClr val="171717"/>
                </a:solidFill>
                <a:effectLst/>
                <a:latin typeface="Segoe UI" panose="020B0502040204020203" pitchFamily="34" charset="0"/>
              </a:rPr>
              <a:t>Recognition.ipynb</a:t>
            </a:r>
            <a:r>
              <a:rPr lang="en-US" b="0" i="0" dirty="0">
                <a:solidFill>
                  <a:srgbClr val="171717"/>
                </a:solidFill>
                <a:effectLst/>
                <a:latin typeface="Segoe UI" panose="020B0502040204020203" pitchFamily="34" charset="0"/>
              </a:rPr>
              <a:t> notebook to demonstrate OCR with the Computer Vision service.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085663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 Recognizer service offers more than just detecting and extracting text. It enables you to use models that "understand" the form fields – for example, identifying specific types of data such as addresses, phone numbers, dates, times, and quantities; and  understanding the relationship between field labels and values.</a:t>
            </a:r>
          </a:p>
          <a:p>
            <a:endParaRPr lang="en-US" dirty="0"/>
          </a:p>
          <a:p>
            <a:r>
              <a:rPr lang="en-US" dirty="0"/>
              <a:t>You can use Form Recognizer to train your own custom form extraction models based on your own scanned forms, or you can use the pre-trained receipt model to extract information from scanned receipts.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Receipts with Form </a:t>
            </a:r>
            <a:r>
              <a:rPr lang="en-US" b="1" i="0" dirty="0" err="1">
                <a:solidFill>
                  <a:srgbClr val="171717"/>
                </a:solidFill>
                <a:effectLst/>
                <a:latin typeface="Segoe UI" panose="020B0502040204020203" pitchFamily="34" charset="0"/>
              </a:rPr>
              <a:t>Recognizer.ipynb</a:t>
            </a:r>
            <a:r>
              <a:rPr lang="en-US" b="0" i="0" dirty="0">
                <a:solidFill>
                  <a:srgbClr val="171717"/>
                </a:solidFill>
                <a:effectLst/>
                <a:latin typeface="Segoe UI" panose="020B0502040204020203" pitchFamily="34" charset="0"/>
              </a:rPr>
              <a:t> notebook to demonstrate the Form Recognizer service.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036131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2184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processing (NLP) is the area of AI that deals with making sense of written and spoken language.</a:t>
            </a:r>
          </a:p>
          <a:p>
            <a:endParaRPr lang="en-US" dirty="0"/>
          </a:p>
          <a:p>
            <a:r>
              <a:rPr lang="en-US" dirty="0"/>
              <a:t>The slide lists common NLP tasks:</a:t>
            </a:r>
          </a:p>
          <a:p>
            <a:pPr marL="171450" indent="-171450">
              <a:buFont typeface="Arial" panose="020B0604020202020204" pitchFamily="34" charset="0"/>
              <a:buChar char="•"/>
            </a:pPr>
            <a:r>
              <a:rPr lang="en-US" b="1" dirty="0"/>
              <a:t>Text analysis and entity recognition </a:t>
            </a:r>
            <a:r>
              <a:rPr lang="en-US" dirty="0"/>
              <a:t>– Often you need to analyze a text document to determine its salient points or to identify entities it mentions, such as dates, places, people. For example, a company might use AI to analyze industry magazine articles to try to find articles that mention their products or executives or to determine the main subject of each article.</a:t>
            </a:r>
          </a:p>
          <a:p>
            <a:pPr marL="171450" indent="-171450">
              <a:buFont typeface="Arial" panose="020B0604020202020204" pitchFamily="34" charset="0"/>
              <a:buChar char="•"/>
            </a:pPr>
            <a:r>
              <a:rPr lang="en-US" b="1" dirty="0"/>
              <a:t>Sentiment analysis </a:t>
            </a:r>
            <a:r>
              <a:rPr lang="en-US" dirty="0"/>
              <a:t>– This is a common form of text analysis that calculates a score indicating how positive (or negative) a text extract is. For example, a retailer might analyze reviews from customers to determine which ones are positive and which are negative.</a:t>
            </a:r>
          </a:p>
          <a:p>
            <a:pPr marL="171450" indent="-171450">
              <a:buFont typeface="Arial" panose="020B0604020202020204" pitchFamily="34" charset="0"/>
              <a:buChar char="•"/>
            </a:pPr>
            <a:r>
              <a:rPr lang="en-US" b="1" dirty="0"/>
              <a:t>Speech recognition and synthesis </a:t>
            </a:r>
            <a:r>
              <a:rPr lang="en-US" dirty="0"/>
              <a:t>– It's increasingly common to encounter AI systems that can recognize spoken language as input and synthesize spoken output. For example, an in-car system might enable hands-free communication by reading incoming text messages aloud and enabling you to verbally dictate a response.</a:t>
            </a:r>
          </a:p>
          <a:p>
            <a:pPr marL="171450" indent="-171450">
              <a:buFont typeface="Arial" panose="020B0604020202020204" pitchFamily="34" charset="0"/>
              <a:buChar char="•"/>
            </a:pPr>
            <a:r>
              <a:rPr lang="en-US" b="1" dirty="0"/>
              <a:t>Machine translation </a:t>
            </a:r>
            <a:r>
              <a:rPr lang="en-US" dirty="0"/>
              <a:t>– International and cross-cultural collaboration is often a key to success, and this requires the ability to eliminate language barriers. AI can be used to automate translation of written and spoken language. For example, an inbox add-in might be used to automatically translate incoming or outgoing emails, or a conference call presentation system might provide a simultaneous transcript of the speaker's words in multiple languages.</a:t>
            </a:r>
          </a:p>
          <a:p>
            <a:pPr marL="171450" indent="-171450">
              <a:buFont typeface="Arial" panose="020B0604020202020204" pitchFamily="34" charset="0"/>
              <a:buChar char="•"/>
            </a:pPr>
            <a:r>
              <a:rPr lang="en-US" b="1" dirty="0"/>
              <a:t>Semantic language modeling</a:t>
            </a:r>
            <a:r>
              <a:rPr lang="en-US" b="0" dirty="0"/>
              <a:t> – Language can be complex and nuanced, so that multiple phrases might be used to mean the same thing. For example, a driver might ask "Where can I get gas near here?", "What's the location of the closest gas station?", or "Give me directions to a gas station." All of these mean essentially the same thing, so a </a:t>
            </a:r>
            <a:r>
              <a:rPr lang="en-US" b="0" i="1" dirty="0"/>
              <a:t>semantic</a:t>
            </a:r>
            <a:r>
              <a:rPr lang="en-US" b="0" i="0" dirty="0"/>
              <a:t> understanding of the language being used is required to discern what the driver needs. An automobile manufacturer could train a language model to understand phrases like these and respond by displaying appropriate satellite navigation directions.</a:t>
            </a: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the services in this slide back to the NLP tasks on the previous slide.</a:t>
            </a:r>
          </a:p>
          <a:p>
            <a:endParaRPr lang="en-US" dirty="0"/>
          </a:p>
          <a:p>
            <a:r>
              <a:rPr lang="en-US" dirty="0"/>
              <a:t>You could build your own custom NLP models using machine learning or NLP toolkits for various programming languages  - particularly Python (commonly used Python packages for NLP include NLTK, </a:t>
            </a:r>
            <a:r>
              <a:rPr lang="en-US" dirty="0" err="1"/>
              <a:t>Gensim</a:t>
            </a:r>
            <a:r>
              <a:rPr lang="en-US" dirty="0"/>
              <a:t>, and </a:t>
            </a:r>
            <a:r>
              <a:rPr lang="en-US" dirty="0" err="1"/>
              <a:t>SpaCy</a:t>
            </a:r>
            <a:r>
              <a:rPr lang="en-US" dirty="0"/>
              <a:t>); but it's a complex area. Using off-the-shelf services can help you develop a solution more quickly and with less specialist expertise.</a:t>
            </a:r>
          </a:p>
          <a:p>
            <a:endParaRPr lang="en-US" dirty="0"/>
          </a:p>
          <a:p>
            <a:r>
              <a:rPr lang="en-US" dirty="0"/>
              <a:t>We're going to explore all of these services in the next lesson.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79708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688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r>
              <a:rPr lang="en-US" dirty="0"/>
              <a:t>The Text Analytics service, as its name suggests, is used to analyze text documents. The demonstration in the previous lesson used this service.</a:t>
            </a:r>
          </a:p>
          <a:p>
            <a:endParaRPr lang="en-US" dirty="0"/>
          </a:p>
          <a:p>
            <a:pPr marL="228600" indent="-228600">
              <a:buAutoNum type="arabicPeriod"/>
            </a:pPr>
            <a:r>
              <a:rPr lang="en-US" dirty="0"/>
              <a:t>For example, suppose you use the Text Analytics service to analyze the text "I had a wonderful vacation in France" {The text "I had a wonderful vacation in France"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The service can determine the language the text is written in, {The bullet "</a:t>
            </a:r>
            <a:r>
              <a:rPr lang="en-US" dirty="0">
                <a:solidFill>
                  <a:schemeClr val="accent1"/>
                </a:solidFill>
              </a:rPr>
              <a:t>Predominant Language</a:t>
            </a:r>
            <a:r>
              <a:rPr lang="en-US" dirty="0"/>
              <a:t>: English"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It can evaluate the sentiment of the text, {The bullet "</a:t>
            </a:r>
            <a:r>
              <a:rPr lang="en-US" dirty="0">
                <a:solidFill>
                  <a:schemeClr val="accent1"/>
                </a:solidFill>
              </a:rPr>
              <a:t>Sentiment</a:t>
            </a:r>
            <a:r>
              <a:rPr lang="en-US" dirty="0"/>
              <a:t>: 88% (positive)"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It can detect key phrases used in the text {The bullet "</a:t>
            </a:r>
            <a:r>
              <a:rPr lang="en-US" dirty="0">
                <a:solidFill>
                  <a:schemeClr val="accent1"/>
                </a:solidFill>
              </a:rPr>
              <a:t>Key Phrases</a:t>
            </a:r>
            <a:r>
              <a:rPr lang="en-US" dirty="0"/>
              <a:t>: "wonderful vacation""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And it can identify known entitites that are mentioned {The bullet "</a:t>
            </a:r>
            <a:r>
              <a:rPr lang="en-US" dirty="0">
                <a:solidFill>
                  <a:schemeClr val="accent1"/>
                </a:solidFill>
              </a:rPr>
              <a:t>Entities</a:t>
            </a:r>
            <a:r>
              <a:rPr lang="en-US" dirty="0"/>
              <a:t>: France"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Text </a:t>
            </a:r>
            <a:r>
              <a:rPr lang="en-US" b="1" i="0" dirty="0" err="1">
                <a:solidFill>
                  <a:srgbClr val="171717"/>
                </a:solidFill>
                <a:effectLst/>
                <a:latin typeface="Segoe UI" panose="020B0502040204020203" pitchFamily="34" charset="0"/>
              </a:rPr>
              <a:t>Analytics.ipynb</a:t>
            </a:r>
            <a:r>
              <a:rPr lang="en-US" b="0" i="0" dirty="0">
                <a:solidFill>
                  <a:srgbClr val="171717"/>
                </a:solidFill>
                <a:effectLst/>
                <a:latin typeface="Segoe UI" panose="020B0502040204020203" pitchFamily="34" charset="0"/>
              </a:rPr>
              <a:t> notebook to demonstrate the Text Analytics service.</a:t>
            </a:r>
            <a:endParaRPr lang="en-US"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778759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pPr marL="228600" indent="-228600">
              <a:buFont typeface="+mj-lt"/>
              <a:buAutoNum type="arabicPeriod"/>
            </a:pPr>
            <a:r>
              <a:rPr lang="en-US" dirty="0"/>
              <a:t>The </a:t>
            </a:r>
            <a:r>
              <a:rPr lang="en-US" b="1" dirty="0"/>
              <a:t>Speech</a:t>
            </a:r>
            <a:r>
              <a:rPr lang="en-US" b="0" dirty="0"/>
              <a:t> service provides a </a:t>
            </a:r>
            <a:r>
              <a:rPr lang="en-US" b="0" i="1" dirty="0"/>
              <a:t>Speech-to-Text </a:t>
            </a:r>
            <a:r>
              <a:rPr lang="en-US" b="0" i="0" dirty="0"/>
              <a:t>API that you can use to implement text recognition functionality. The service supports text transcription in more than 60 languages.  </a:t>
            </a:r>
            <a:r>
              <a:rPr lang="en-US" i="1" dirty="0"/>
              <a:t>{A speech bubble with an arrow pointing to the text "</a:t>
            </a:r>
            <a:r>
              <a:rPr lang="en-US" sz="900" i="1" dirty="0">
                <a:solidFill>
                  <a:schemeClr val="tx1"/>
                </a:solidFill>
              </a:rPr>
              <a:t>Use the speech-to-text capabilities of the </a:t>
            </a:r>
            <a:r>
              <a:rPr lang="en-US" sz="900" b="1" i="1" dirty="0">
                <a:solidFill>
                  <a:schemeClr val="tx1"/>
                </a:solidFill>
              </a:rPr>
              <a:t>Speech</a:t>
            </a:r>
            <a:r>
              <a:rPr lang="en-US" sz="900" i="1" dirty="0">
                <a:solidFill>
                  <a:schemeClr val="tx1"/>
                </a:solidFill>
              </a:rPr>
              <a:t> service to transcribe audible speech to text</a:t>
            </a:r>
            <a:r>
              <a:rPr lang="en-US" i="1" dirty="0"/>
              <a:t>" is displayed}</a:t>
            </a:r>
            <a:endParaRPr lang="en-US"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Conversely, the </a:t>
            </a:r>
            <a:r>
              <a:rPr lang="en-US" i="1" dirty="0"/>
              <a:t>Text-to-Speech</a:t>
            </a:r>
            <a:r>
              <a:rPr lang="en-US" i="0" dirty="0"/>
              <a:t> API can synthesize audible speech from text, with the option to specify regionally appropriate voices for human-like pronunciation </a:t>
            </a:r>
            <a:r>
              <a:rPr lang="en-US" i="1" dirty="0"/>
              <a:t>{The text "</a:t>
            </a:r>
            <a:r>
              <a:rPr lang="en-US" sz="800" i="1" dirty="0">
                <a:solidFill>
                  <a:schemeClr val="tx1"/>
                </a:solidFill>
              </a:rPr>
              <a:t>Use the t</a:t>
            </a:r>
            <a:r>
              <a:rPr lang="en-US" sz="800" i="1" dirty="0"/>
              <a:t>ext-to-speech</a:t>
            </a:r>
            <a:r>
              <a:rPr lang="en-US" sz="800" i="1" dirty="0">
                <a:solidFill>
                  <a:schemeClr val="tx1"/>
                </a:solidFill>
              </a:rPr>
              <a:t> capabilities of the </a:t>
            </a:r>
            <a:r>
              <a:rPr lang="en-US" sz="800" b="1" i="1" dirty="0">
                <a:solidFill>
                  <a:schemeClr val="tx1"/>
                </a:solidFill>
              </a:rPr>
              <a:t>Speech</a:t>
            </a:r>
            <a:r>
              <a:rPr lang="en-US" sz="800" i="1" dirty="0">
                <a:solidFill>
                  <a:schemeClr val="tx1"/>
                </a:solidFill>
              </a:rPr>
              <a:t> service to generate audible speech from text</a:t>
            </a:r>
            <a:r>
              <a:rPr lang="en-US" i="1" dirty="0"/>
              <a:t>" is displayed with an arrow pointing to a speech bubble}</a:t>
            </a:r>
            <a:endParaRPr lang="en-US" i="0"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err="1">
                <a:solidFill>
                  <a:srgbClr val="171717"/>
                </a:solidFill>
                <a:effectLst/>
                <a:latin typeface="Segoe UI" panose="020B0502040204020203" pitchFamily="34" charset="0"/>
              </a:rPr>
              <a:t>Speech.ipynb</a:t>
            </a:r>
            <a:r>
              <a:rPr lang="en-US" b="0" i="0" dirty="0">
                <a:solidFill>
                  <a:srgbClr val="171717"/>
                </a:solidFill>
                <a:effectLst/>
                <a:latin typeface="Segoe UI" panose="020B0502040204020203" pitchFamily="34" charset="0"/>
              </a:rPr>
              <a:t> notebook to demonstrate the Speech service (if you are delivering the class virtually over a conference call system such as Teams, you may need to set up your system so that audio is played through your speakers and picked up by your microphone)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340945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pPr marL="228600" indent="-228600">
              <a:buFont typeface="+mj-lt"/>
              <a:buAutoNum type="arabicPeriod"/>
            </a:pPr>
            <a:r>
              <a:rPr lang="en-US" dirty="0"/>
              <a:t>The </a:t>
            </a:r>
            <a:r>
              <a:rPr lang="en-US" b="1" dirty="0"/>
              <a:t>Translator Text</a:t>
            </a:r>
            <a:r>
              <a:rPr lang="en-US" b="0" dirty="0"/>
              <a:t> service enables you to translate text between </a:t>
            </a:r>
            <a:r>
              <a:rPr lang="en-US" b="0" i="0" dirty="0"/>
              <a:t>more than 60 languages.  </a:t>
            </a:r>
            <a:r>
              <a:rPr lang="en-US" i="1" dirty="0"/>
              <a:t>{The text "Bonjour" is shown being submitted to the Translator Text service, which produces the result "Hello"}</a:t>
            </a:r>
            <a:endParaRPr lang="en-US"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You can also translate audible speech by using the </a:t>
            </a:r>
            <a:r>
              <a:rPr lang="en-US" b="1" dirty="0"/>
              <a:t>Speech</a:t>
            </a:r>
            <a:r>
              <a:rPr lang="en-US" dirty="0"/>
              <a:t> service, which has the ability to produce translated output in text or audio format. </a:t>
            </a:r>
            <a:r>
              <a:rPr lang="en-US" i="1" dirty="0"/>
              <a:t>{A speech "Hello" bubble is submitted to the Speech service resulting in a "Hola" text box and a "</a:t>
            </a:r>
            <a:r>
              <a:rPr lang="ja-JP" altLang="en-US" sz="900" dirty="0">
                <a:solidFill>
                  <a:schemeClr val="tx1"/>
                </a:solidFill>
                <a:ea typeface="Segoe UI" pitchFamily="34" charset="0"/>
                <a:cs typeface="Segoe UI" pitchFamily="34" charset="0"/>
              </a:rPr>
              <a:t>你好</a:t>
            </a:r>
            <a:r>
              <a:rPr lang="en-US" altLang="ja-JP" sz="900" i="0" dirty="0">
                <a:solidFill>
                  <a:schemeClr val="tx1"/>
                </a:solidFill>
                <a:ea typeface="Segoe UI" pitchFamily="34" charset="0"/>
                <a:cs typeface="Segoe UI" pitchFamily="34" charset="0"/>
              </a:rPr>
              <a:t>"</a:t>
            </a:r>
            <a:r>
              <a:rPr lang="en-US" i="1" dirty="0"/>
              <a:t> speech bubble}</a:t>
            </a:r>
            <a:endParaRPr lang="en-US" i="0"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err="1">
                <a:solidFill>
                  <a:srgbClr val="171717"/>
                </a:solidFill>
                <a:effectLst/>
                <a:latin typeface="Segoe UI" panose="020B0502040204020203" pitchFamily="34" charset="0"/>
              </a:rPr>
              <a:t>Translation.ipynb</a:t>
            </a:r>
            <a:r>
              <a:rPr lang="en-US" b="0" i="0" dirty="0">
                <a:solidFill>
                  <a:srgbClr val="171717"/>
                </a:solidFill>
                <a:effectLst/>
                <a:latin typeface="Segoe UI" panose="020B0502040204020203" pitchFamily="34" charset="0"/>
              </a:rPr>
              <a:t> notebook to demonstrate translation with the Translator Text and Speech services (if you are delivering the class virtually over a conference call system such as Teams, you may need to set up your system so that audio is played through your speakers and picked up by your microphone)</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511660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r>
              <a:rPr lang="en-US" dirty="0"/>
              <a:t>The Language Understanding service enables you to train a language model that can interpret natural language commands.</a:t>
            </a:r>
          </a:p>
          <a:p>
            <a:endParaRPr lang="en-US" dirty="0"/>
          </a:p>
          <a:p>
            <a:r>
              <a:rPr lang="en-US" dirty="0"/>
              <a:t>The language model consists of three primary components:</a:t>
            </a:r>
          </a:p>
          <a:p>
            <a:endParaRPr lang="en-US" dirty="0"/>
          </a:p>
          <a:p>
            <a:pPr marL="228600" indent="-228600">
              <a:buAutoNum type="arabicPeriod"/>
            </a:pPr>
            <a:r>
              <a:rPr lang="en-US" i="1" dirty="0"/>
              <a:t>Utterances</a:t>
            </a:r>
            <a:r>
              <a:rPr lang="en-US" dirty="0"/>
              <a:t> are phrases that a user might say or type – for example, "switch the light on". </a:t>
            </a:r>
          </a:p>
          <a:p>
            <a:pPr marL="228600" indent="-228600">
              <a:buAutoNum type="arabicPeriod"/>
            </a:pPr>
            <a:r>
              <a:rPr lang="en-US" i="1" dirty="0"/>
              <a:t>Entities</a:t>
            </a:r>
            <a:r>
              <a:rPr lang="en-US" i="0" dirty="0"/>
              <a:t> are specific items that are referenced in an utterance, for example a language model for a home automation application might recognize household devices such as a light or a fan.</a:t>
            </a:r>
          </a:p>
          <a:p>
            <a:pPr marL="228600" indent="-228600">
              <a:buAutoNum type="arabicPeriod"/>
            </a:pPr>
            <a:r>
              <a:rPr lang="en-US" i="0" dirty="0"/>
              <a:t>An </a:t>
            </a:r>
            <a:r>
              <a:rPr lang="en-US" i="1" dirty="0"/>
              <a:t>intent</a:t>
            </a:r>
            <a:r>
              <a:rPr lang="en-US" i="0" dirty="0"/>
              <a:t> identifies the desired action for an utterance. For example, to switch something on.</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Language </a:t>
            </a:r>
            <a:r>
              <a:rPr lang="en-US" b="1" i="0" dirty="0" err="1">
                <a:solidFill>
                  <a:srgbClr val="171717"/>
                </a:solidFill>
                <a:effectLst/>
                <a:latin typeface="Segoe UI" panose="020B0502040204020203" pitchFamily="34" charset="0"/>
              </a:rPr>
              <a:t>Understanding.ipynb</a:t>
            </a:r>
            <a:r>
              <a:rPr lang="en-US" b="0" i="0" dirty="0">
                <a:solidFill>
                  <a:srgbClr val="171717"/>
                </a:solidFill>
                <a:effectLst/>
                <a:latin typeface="Segoe UI" panose="020B0502040204020203" pitchFamily="34" charset="0"/>
              </a:rPr>
              <a:t> notebook and the </a:t>
            </a:r>
            <a:r>
              <a:rPr lang="en-US" b="0" i="0" u="sng" dirty="0">
                <a:solidFill>
                  <a:srgbClr val="171717"/>
                </a:solidFill>
                <a:effectLst/>
                <a:latin typeface="Segoe UI" panose="020B0502040204020203" pitchFamily="34" charset="0"/>
              </a:rPr>
              <a:t>www.luis.ai</a:t>
            </a:r>
            <a:r>
              <a:rPr lang="en-US" b="0" i="0" dirty="0">
                <a:solidFill>
                  <a:srgbClr val="171717"/>
                </a:solidFill>
                <a:effectLst/>
                <a:latin typeface="Segoe UI" panose="020B0502040204020203" pitchFamily="34" charset="0"/>
              </a:rPr>
              <a:t> portal to demonstrate Language Understanding. Point out that students will try this for themselves in the lab.</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931372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00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Conversational AI builds on other AI workloads, in particular natural language processing but also machine learning and potentially computer vision. In general, when people use the term "conversational AI", they're referring to bots.</a:t>
            </a:r>
          </a:p>
          <a:p>
            <a:endParaRPr lang="en-US" dirty="0"/>
          </a:p>
          <a:p>
            <a:r>
              <a:rPr lang="en-US" dirty="0"/>
              <a:t>People often associate the term "bot" with a chat interface on a website, but actually this is just one (very common) way to interact with a bot. Bots can be connected to multiple </a:t>
            </a:r>
            <a:r>
              <a:rPr lang="en-US" i="1" dirty="0"/>
              <a:t>channels</a:t>
            </a:r>
            <a:r>
              <a:rPr lang="en-US" i="0" dirty="0"/>
              <a:t>, including email, social media, telephone and so on.</a:t>
            </a:r>
          </a:p>
          <a:p>
            <a:endParaRPr lang="en-US" i="0" dirty="0"/>
          </a:p>
          <a:p>
            <a:r>
              <a:rPr lang="en-US" i="0" dirty="0"/>
              <a:t>Bots are used in multiple different scenarios, such as: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Customer support:</a:t>
            </a:r>
            <a:r>
              <a:rPr lang="en-US" b="0" dirty="0">
                <a:solidFill>
                  <a:srgbClr val="000000"/>
                </a:solidFill>
                <a:effectLst/>
                <a:latin typeface="Consolas" panose="020B0609020204030204" pitchFamily="49" charset="0"/>
              </a:rPr>
              <a:t> for example, answering frequently asked questions or gathering information before handing off to a human customer service representative.</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Reservation systems:</a:t>
            </a:r>
            <a:r>
              <a:rPr lang="en-US" b="0" dirty="0">
                <a:solidFill>
                  <a:srgbClr val="000000"/>
                </a:solidFill>
                <a:effectLst/>
                <a:latin typeface="Consolas" panose="020B0609020204030204" pitchFamily="49" charset="0"/>
              </a:rPr>
              <a:t> for example, enabling users to book cinema tickets, flights, or restaurant tables.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Digital assistants: </a:t>
            </a:r>
            <a:r>
              <a:rPr lang="en-US" b="0" dirty="0">
                <a:solidFill>
                  <a:srgbClr val="000000"/>
                </a:solidFill>
                <a:effectLst/>
                <a:latin typeface="Consolas" panose="020B0609020204030204" pitchFamily="49" charset="0"/>
              </a:rPr>
              <a:t>for example, an in-home or cellphone-based virtual assistant that can perform tasks based on instructions.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Online ordering: </a:t>
            </a:r>
            <a:r>
              <a:rPr lang="en-US" b="0" dirty="0">
                <a:solidFill>
                  <a:srgbClr val="000000"/>
                </a:solidFill>
                <a:effectLst/>
                <a:latin typeface="Consolas" panose="020B0609020204030204" pitchFamily="49" charset="0"/>
              </a:rPr>
              <a:t>for example, ordering takeout food for delivery, or products from an online retailer.</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Healthcare: </a:t>
            </a:r>
            <a:r>
              <a:rPr lang="en-US" b="0" dirty="0">
                <a:solidFill>
                  <a:srgbClr val="000000"/>
                </a:solidFill>
                <a:effectLst/>
                <a:latin typeface="Consolas" panose="020B0609020204030204" pitchFamily="49" charset="0"/>
              </a:rPr>
              <a:t>for example, providing an automated diagnosis based on symptoms.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Office productivity: </a:t>
            </a:r>
            <a:r>
              <a:rPr lang="en-US" b="0" dirty="0">
                <a:solidFill>
                  <a:srgbClr val="000000"/>
                </a:solidFill>
                <a:effectLst/>
                <a:latin typeface="Consolas" panose="020B0609020204030204" pitchFamily="49" charset="0"/>
              </a:rPr>
              <a:t>for example by helping users find relevant corporate resources for a particular task.</a:t>
            </a:r>
          </a:p>
          <a:p>
            <a:endParaRPr lang="en-US" dirty="0"/>
          </a:p>
          <a:p>
            <a:r>
              <a:rPr lang="en-US" dirty="0"/>
              <a:t>Ask students to suggest other scenarios where they've encountered bots.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guidelines are based on the guidance at </a:t>
            </a:r>
            <a:r>
              <a:rPr lang="en-US" dirty="0">
                <a:hlinkClick r:id="rId3"/>
              </a:rPr>
              <a:t>https://www.microsoft.com/research/publication/responsible-bots/</a:t>
            </a:r>
            <a:endParaRPr lang="en-US" dirty="0"/>
          </a:p>
          <a:p>
            <a:r>
              <a:rPr lang="en-US" dirty="0"/>
              <a:t>You can also find  interactive guidance at </a:t>
            </a:r>
            <a:r>
              <a:rPr lang="en-US" dirty="0">
                <a:hlinkClick r:id="rId4"/>
              </a:rPr>
              <a:t>https://aidemos.microsoft.com/responsible-conversational-ai/building-a-trustworthy-bot</a:t>
            </a:r>
            <a:r>
              <a:rPr lang="en-US" dirty="0"/>
              <a:t>.</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6355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68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3671514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QnA Maker is a cognitive service that enables you to define a knowledge base of question and answer pairs. You can create the knowledge base by entering questions and answers, or you can import an existing Frequently Asked Questions (FAQ) list. You can also augment your questions and answers with built in </a:t>
            </a:r>
            <a:r>
              <a:rPr lang="en-US" i="1" dirty="0"/>
              <a:t>chit-chat</a:t>
            </a:r>
            <a:r>
              <a:rPr lang="en-US" i="0" dirty="0"/>
              <a:t> sources that include common conversational exchanges.</a:t>
            </a:r>
          </a:p>
          <a:p>
            <a:endParaRPr lang="en-US" i="0" dirty="0"/>
          </a:p>
          <a:p>
            <a:r>
              <a:rPr lang="en-US" i="0" dirty="0"/>
              <a:t>After creating the knowledge base, you train a model based on the question and answer data and publish it as a service. Client applications, an in particular bots, can then consume the knowledge base and use it to determine appropriate responses to user input.</a:t>
            </a:r>
          </a:p>
          <a:p>
            <a:endParaRPr lang="en-US" i="0" dirty="0"/>
          </a:p>
          <a:p>
            <a:r>
              <a:rPr lang="en-US" i="0" dirty="0"/>
              <a:t>Show students the Knowledge Base you created when completing the online module in the QnA Maker portal.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977391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Bot Service provides a platform for creating, deploying, and managing bots. With the Azure Bot Service, developers can use the Microsoft Bot Framework SDK to develop bots and easily deploy and manage them in Azure.</a:t>
            </a:r>
          </a:p>
          <a:p>
            <a:endParaRPr lang="en-US" dirty="0"/>
          </a:p>
          <a:p>
            <a:r>
              <a:rPr lang="en-US" dirty="0"/>
              <a:t>By using the Azure bot Service, you can easily integrate your bot with Azure cognitive services like Language Understanding and QnA Maker, and connect your bot to multiple channels such as webchat, email, Microsoft Teams, and others.</a:t>
            </a:r>
          </a:p>
          <a:p>
            <a:endParaRPr lang="en-US" dirty="0"/>
          </a:p>
          <a:p>
            <a:r>
              <a:rPr lang="en-US" dirty="0"/>
              <a:t>In the Azure portal, show students the bot you created from your knowledge base in the online module. Then in your </a:t>
            </a:r>
            <a:r>
              <a:rPr lang="en-US" dirty="0" err="1"/>
              <a:t>Codespace</a:t>
            </a:r>
            <a:r>
              <a:rPr lang="en-US" dirty="0"/>
              <a:t>, use the </a:t>
            </a:r>
            <a:r>
              <a:rPr lang="en-US" b="1" i="0" dirty="0">
                <a:solidFill>
                  <a:srgbClr val="171717"/>
                </a:solidFill>
                <a:effectLst/>
                <a:latin typeface="Segoe UI" panose="020B0502040204020203" pitchFamily="34" charset="0"/>
              </a:rPr>
              <a:t>QnA </a:t>
            </a:r>
            <a:r>
              <a:rPr lang="en-US" b="1" i="0" dirty="0" err="1">
                <a:solidFill>
                  <a:srgbClr val="171717"/>
                </a:solidFill>
                <a:effectLst/>
                <a:latin typeface="Segoe UI" panose="020B0502040204020203" pitchFamily="34" charset="0"/>
              </a:rPr>
              <a:t>Bot.ipynb</a:t>
            </a:r>
            <a:r>
              <a:rPr lang="en-US" b="0" i="0" dirty="0">
                <a:solidFill>
                  <a:srgbClr val="171717"/>
                </a:solidFill>
                <a:effectLst/>
                <a:latin typeface="Segoe UI" panose="020B0502040204020203" pitchFamily="34" charset="0"/>
              </a:rPr>
              <a:t> notebook to demonstrate the bot running in a web chat interface.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69</a:t>
            </a:fld>
            <a:endParaRPr lang="en-US"/>
          </a:p>
        </p:txBody>
      </p:sp>
    </p:spTree>
    <p:extLst>
      <p:ext uri="{BB962C8B-B14F-4D97-AF65-F5344CB8AC3E}">
        <p14:creationId xmlns:p14="http://schemas.microsoft.com/office/powerpoint/2010/main" val="10282224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70</a:t>
            </a:fld>
            <a:endParaRPr lang="en-US"/>
          </a:p>
        </p:txBody>
      </p:sp>
    </p:spTree>
    <p:extLst>
      <p:ext uri="{BB962C8B-B14F-4D97-AF65-F5344CB8AC3E}">
        <p14:creationId xmlns:p14="http://schemas.microsoft.com/office/powerpoint/2010/main" val="1305830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71</a:t>
            </a:fld>
            <a:endParaRPr lang="en-US"/>
          </a:p>
        </p:txBody>
      </p:sp>
    </p:spTree>
    <p:extLst>
      <p:ext uri="{BB962C8B-B14F-4D97-AF65-F5344CB8AC3E}">
        <p14:creationId xmlns:p14="http://schemas.microsoft.com/office/powerpoint/2010/main" val="6124718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72</a:t>
            </a:fld>
            <a:endParaRPr lang="en-US"/>
          </a:p>
        </p:txBody>
      </p:sp>
    </p:spTree>
    <p:extLst>
      <p:ext uri="{BB962C8B-B14F-4D97-AF65-F5344CB8AC3E}">
        <p14:creationId xmlns:p14="http://schemas.microsoft.com/office/powerpoint/2010/main" val="14101123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73</a:t>
            </a:fld>
            <a:endParaRPr lang="en-US"/>
          </a:p>
        </p:txBody>
      </p:sp>
    </p:spTree>
    <p:extLst>
      <p:ext uri="{BB962C8B-B14F-4D97-AF65-F5344CB8AC3E}">
        <p14:creationId xmlns:p14="http://schemas.microsoft.com/office/powerpoint/2010/main" val="1567655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74</a:t>
            </a:fld>
            <a:endParaRPr lang="en-US"/>
          </a:p>
        </p:txBody>
      </p:sp>
    </p:spTree>
    <p:extLst>
      <p:ext uri="{BB962C8B-B14F-4D97-AF65-F5344CB8AC3E}">
        <p14:creationId xmlns:p14="http://schemas.microsoft.com/office/powerpoint/2010/main" val="26394506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75</a:t>
            </a:fld>
            <a:endParaRPr lang="en-US"/>
          </a:p>
        </p:txBody>
      </p:sp>
    </p:spTree>
    <p:extLst>
      <p:ext uri="{BB962C8B-B14F-4D97-AF65-F5344CB8AC3E}">
        <p14:creationId xmlns:p14="http://schemas.microsoft.com/office/powerpoint/2010/main" val="42262389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76</a:t>
            </a:fld>
            <a:endParaRPr lang="en-US"/>
          </a:p>
        </p:txBody>
      </p:sp>
    </p:spTree>
    <p:extLst>
      <p:ext uri="{BB962C8B-B14F-4D97-AF65-F5344CB8AC3E}">
        <p14:creationId xmlns:p14="http://schemas.microsoft.com/office/powerpoint/2010/main" val="4206213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77</a:t>
            </a:fld>
            <a:endParaRPr lang="en-US"/>
          </a:p>
        </p:txBody>
      </p:sp>
    </p:spTree>
    <p:extLst>
      <p:ext uri="{BB962C8B-B14F-4D97-AF65-F5344CB8AC3E}">
        <p14:creationId xmlns:p14="http://schemas.microsoft.com/office/powerpoint/2010/main" val="42245972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78</a:t>
            </a:fld>
            <a:endParaRPr lang="en-US"/>
          </a:p>
        </p:txBody>
      </p:sp>
    </p:spTree>
    <p:extLst>
      <p:ext uri="{BB962C8B-B14F-4D97-AF65-F5344CB8AC3E}">
        <p14:creationId xmlns:p14="http://schemas.microsoft.com/office/powerpoint/2010/main" val="26849002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79</a:t>
            </a:fld>
            <a:endParaRPr lang="en-US"/>
          </a:p>
        </p:txBody>
      </p:sp>
    </p:spTree>
    <p:extLst>
      <p:ext uri="{BB962C8B-B14F-4D97-AF65-F5344CB8AC3E}">
        <p14:creationId xmlns:p14="http://schemas.microsoft.com/office/powerpoint/2010/main" val="145939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80</a:t>
            </a:fld>
            <a:endParaRPr lang="en-US"/>
          </a:p>
        </p:txBody>
      </p:sp>
    </p:spTree>
    <p:extLst>
      <p:ext uri="{BB962C8B-B14F-4D97-AF65-F5344CB8AC3E}">
        <p14:creationId xmlns:p14="http://schemas.microsoft.com/office/powerpoint/2010/main" val="324230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6113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82</a:t>
            </a:fld>
            <a:endParaRPr lang="en-US"/>
          </a:p>
        </p:txBody>
      </p:sp>
    </p:spTree>
    <p:extLst>
      <p:ext uri="{BB962C8B-B14F-4D97-AF65-F5344CB8AC3E}">
        <p14:creationId xmlns:p14="http://schemas.microsoft.com/office/powerpoint/2010/main" val="2455451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90</a:t>
            </a:fld>
            <a:endParaRPr lang="en-US"/>
          </a:p>
        </p:txBody>
      </p:sp>
    </p:spTree>
    <p:extLst>
      <p:ext uri="{BB962C8B-B14F-4D97-AF65-F5344CB8AC3E}">
        <p14:creationId xmlns:p14="http://schemas.microsoft.com/office/powerpoint/2010/main" val="1101977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131</a:t>
            </a:fld>
            <a:endParaRPr lang="en-US"/>
          </a:p>
        </p:txBody>
      </p:sp>
    </p:spTree>
    <p:extLst>
      <p:ext uri="{BB962C8B-B14F-4D97-AF65-F5344CB8AC3E}">
        <p14:creationId xmlns:p14="http://schemas.microsoft.com/office/powerpoint/2010/main" val="3386051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132</a:t>
            </a:fld>
            <a:endParaRPr lang="en-US"/>
          </a:p>
        </p:txBody>
      </p:sp>
    </p:spTree>
    <p:extLst>
      <p:ext uri="{BB962C8B-B14F-4D97-AF65-F5344CB8AC3E}">
        <p14:creationId xmlns:p14="http://schemas.microsoft.com/office/powerpoint/2010/main" val="3613965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136</a:t>
            </a:fld>
            <a:endParaRPr lang="en-US"/>
          </a:p>
        </p:txBody>
      </p:sp>
    </p:spTree>
    <p:extLst>
      <p:ext uri="{BB962C8B-B14F-4D97-AF65-F5344CB8AC3E}">
        <p14:creationId xmlns:p14="http://schemas.microsoft.com/office/powerpoint/2010/main" val="651703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4319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148</a:t>
            </a:fld>
            <a:endParaRPr lang="en-US"/>
          </a:p>
        </p:txBody>
      </p:sp>
    </p:spTree>
    <p:extLst>
      <p:ext uri="{BB962C8B-B14F-4D97-AF65-F5344CB8AC3E}">
        <p14:creationId xmlns:p14="http://schemas.microsoft.com/office/powerpoint/2010/main" val="28369027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153</a:t>
            </a:fld>
            <a:endParaRPr lang="en-US"/>
          </a:p>
        </p:txBody>
      </p:sp>
    </p:spTree>
    <p:extLst>
      <p:ext uri="{BB962C8B-B14F-4D97-AF65-F5344CB8AC3E}">
        <p14:creationId xmlns:p14="http://schemas.microsoft.com/office/powerpoint/2010/main" val="188584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things that most humans do on a day-to-day basis, often subconsciously:</a:t>
            </a:r>
          </a:p>
          <a:p>
            <a:pPr marL="171450" indent="-171450">
              <a:buFont typeface="Arial" panose="020B0604020202020204" pitchFamily="34" charset="0"/>
              <a:buChar char="•"/>
            </a:pPr>
            <a:r>
              <a:rPr lang="en-US" dirty="0"/>
              <a:t>We make decisions using the information we have available and our past experience to guide us.</a:t>
            </a:r>
          </a:p>
          <a:p>
            <a:pPr marL="171450" indent="-171450">
              <a:buFont typeface="Arial" panose="020B0604020202020204" pitchFamily="34" charset="0"/>
              <a:buChar char="•"/>
            </a:pPr>
            <a:r>
              <a:rPr lang="en-US" dirty="0"/>
              <a:t>We can intuitively know when something isn’t quite right, or doesn't fit an expected pattern.</a:t>
            </a:r>
          </a:p>
          <a:p>
            <a:pPr marL="171450" indent="-171450">
              <a:buFont typeface="Arial" panose="020B0604020202020204" pitchFamily="34" charset="0"/>
              <a:buChar char="•"/>
            </a:pPr>
            <a:r>
              <a:rPr lang="en-US" dirty="0"/>
              <a:t>We use sight to experience the world visually.</a:t>
            </a:r>
          </a:p>
          <a:p>
            <a:pPr marL="171450" indent="-171450">
              <a:buFont typeface="Arial" panose="020B0604020202020204" pitchFamily="34" charset="0"/>
              <a:buChar char="•"/>
            </a:pPr>
            <a:r>
              <a:rPr lang="en-US" dirty="0"/>
              <a:t>We communicate by writing and speaking</a:t>
            </a:r>
          </a:p>
          <a:p>
            <a:pPr marL="171450" indent="-171450">
              <a:buFont typeface="Arial" panose="020B0604020202020204" pitchFamily="34" charset="0"/>
              <a:buChar char="•"/>
            </a:pPr>
            <a:r>
              <a:rPr lang="en-US" dirty="0"/>
              <a:t>We are able to engage in dynamic conversations, responding appropriately.</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80762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lists common workloads or "areas" of AI, which correspond to the human traits on the previous slide.</a:t>
            </a:r>
          </a:p>
          <a:p>
            <a:r>
              <a:rPr lang="en-US" dirty="0"/>
              <a:t>We'll explore each of these workloads in detail, but for now just point out that in many solutions, the workloads may overlap.</a:t>
            </a:r>
          </a:p>
          <a:p>
            <a:endParaRPr lang="en-US" dirty="0"/>
          </a:p>
          <a:p>
            <a:r>
              <a:rPr lang="en-US" dirty="0"/>
              <a:t>For example, imagine a conversational AI solution that uses a bot to process an auto insurance claim. The bot relies on some natural language processing capabilities to make sense of input such as "I want to submit a claim". It may allow users to send a photograph of a damaged vehicle, use computer vision to assess the damage, and apply a machine learning model to predict likely repair costs. The bot might also use anomaly detection to identify potentially fraudulent claims.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2/3/2021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53178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540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7401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341996" y="706270"/>
            <a:ext cx="5590982" cy="2668643"/>
          </a:xfrm>
          <a:prstGeom prst="rect">
            <a:avLst/>
          </a:prstGeom>
          <a:noFill/>
        </p:spPr>
        <p:txBody>
          <a:bodyPr vert="horz" wrap="square" lIns="0" tIns="0" rIns="0" bIns="0" rtlCol="0" anchor="t" anchorCtr="0">
            <a:noAutofit/>
          </a:bodyPr>
          <a:lstStyle>
            <a:lvl1pPr>
              <a:defRPr lang="en-US" sz="3529" spc="-37" baseline="0" dirty="0">
                <a:solidFill>
                  <a:srgbClr val="000000"/>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30857614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340627" y="4841381"/>
            <a:ext cx="8479852"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341997" y="1441939"/>
            <a:ext cx="7038335" cy="2531270"/>
          </a:xfrm>
          <a:prstGeom prst="rect">
            <a:avLst/>
          </a:prstGeom>
        </p:spPr>
        <p:txBody>
          <a:bodyPr wrap="square" lIns="0" tIns="0" rIns="0" bIns="0">
            <a:spAutoFit/>
          </a:bodyPr>
          <a:lstStyle>
            <a:lvl1pPr marL="252109" marR="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471" kern="1200" spc="0" baseline="0" dirty="0">
                <a:solidFill>
                  <a:srgbClr val="000000"/>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09" marR="0" lvl="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09" marR="0" lvl="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8698005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915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23758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800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sz="3600"/>
            </a:lvl1pPr>
          </a:lstStyle>
          <a:p>
            <a:r>
              <a:rPr lang="en-US" dirty="0"/>
              <a:t>Click to edit Master title style</a:t>
            </a:r>
          </a:p>
        </p:txBody>
      </p:sp>
      <p:sp>
        <p:nvSpPr>
          <p:cNvPr id="4" name="Text Placeholder 3"/>
          <p:cNvSpPr>
            <a:spLocks noGrp="1"/>
          </p:cNvSpPr>
          <p:nvPr>
            <p:ph type="body" sz="quarter" idx="10"/>
          </p:nvPr>
        </p:nvSpPr>
        <p:spPr>
          <a:xfrm>
            <a:off x="439793" y="1075778"/>
            <a:ext cx="8263890" cy="228370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03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461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9574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51D32EB5-C4ED-4E7B-ACC6-EFA29E0AEB60}"/>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25964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3569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3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2822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487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6997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7754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8929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2630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1584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AF492FEC-AC6E-4810-BFD8-0C58E196E7E3}"/>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7728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890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519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7"/>
            <a:ext cx="5590983" cy="1105047"/>
          </a:xfrm>
          <a:prstGeom prst="rect">
            <a:avLst/>
          </a:prstGeom>
          <a:noFill/>
        </p:spPr>
        <p:txBody>
          <a:bodyPr lIns="0" tIns="0" rIns="0" bIns="0" anchor="t" anchorCtr="0"/>
          <a:lstStyle>
            <a:lvl1pPr>
              <a:lnSpc>
                <a:spcPct val="100000"/>
              </a:lnSpc>
              <a:spcAft>
                <a:spcPts val="956"/>
              </a:spcAft>
              <a:defRPr sz="1912" spc="-37"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627" y="329483"/>
            <a:ext cx="1001755" cy="142709"/>
          </a:xfrm>
          <a:prstGeom prst="rect">
            <a:avLst/>
          </a:prstGeom>
        </p:spPr>
      </p:pic>
    </p:spTree>
    <p:extLst>
      <p:ext uri="{BB962C8B-B14F-4D97-AF65-F5344CB8AC3E}">
        <p14:creationId xmlns:p14="http://schemas.microsoft.com/office/powerpoint/2010/main" val="176372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321511" y="1899336"/>
            <a:ext cx="7222791" cy="1344828"/>
          </a:xfrm>
          <a:prstGeom prst="rect">
            <a:avLst/>
          </a:prstGeom>
          <a:noFill/>
        </p:spPr>
        <p:txBody>
          <a:bodyPr lIns="0" tIns="0" rIns="0" bIns="182880" anchor="b" anchorCtr="0"/>
          <a:lstStyle>
            <a:lvl1pPr>
              <a:defRPr sz="3529" strike="noStrike" spc="-37"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331849" y="3262585"/>
            <a:ext cx="7202115"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06226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321511" y="1899336"/>
            <a:ext cx="7222791" cy="1344828"/>
          </a:xfrm>
          <a:prstGeom prst="rect">
            <a:avLst/>
          </a:prstGeom>
          <a:noFill/>
        </p:spPr>
        <p:txBody>
          <a:bodyPr lIns="0" tIns="0" rIns="0" bIns="182880" anchor="b" anchorCtr="0"/>
          <a:lstStyle>
            <a:lvl1pPr>
              <a:defRPr sz="3529" strike="noStrike" spc="-37"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331849" y="3262585"/>
            <a:ext cx="7202115" cy="592213"/>
          </a:xfrm>
          <a:prstGeom prst="rect">
            <a:avLst/>
          </a:prstGeom>
        </p:spPr>
        <p:txBody>
          <a:bodyPr/>
          <a:lstStyle>
            <a:lvl1pPr>
              <a:defRPr sz="1324">
                <a:solidFill>
                  <a:schemeClr val="bg2"/>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98157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321511" y="1899336"/>
            <a:ext cx="7222791" cy="1344828"/>
          </a:xfrm>
          <a:prstGeom prst="rect">
            <a:avLst/>
          </a:prstGeom>
          <a:noFill/>
        </p:spPr>
        <p:txBody>
          <a:bodyPr lIns="0" tIns="0" rIns="0" bIns="182880" anchor="b" anchorCtr="0"/>
          <a:lstStyle>
            <a:lvl1pPr>
              <a:defRPr sz="3529" strike="noStrike" spc="-37"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331849" y="3262585"/>
            <a:ext cx="7202115" cy="592213"/>
          </a:xfrm>
          <a:prstGeom prst="rect">
            <a:avLst/>
          </a:prstGeom>
        </p:spPr>
        <p:txBody>
          <a:bodyPr/>
          <a:lstStyle>
            <a:lvl1pPr>
              <a:defRPr sz="1324">
                <a:solidFill>
                  <a:schemeClr val="bg2"/>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2695704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213" y="0"/>
            <a:ext cx="4480343" cy="51435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124055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14850" y="154579"/>
            <a:ext cx="4187553" cy="4807373"/>
          </a:xfrm>
          <a:prstGeom prst="rect">
            <a:avLst/>
          </a:prstGeom>
        </p:spPr>
      </p:pic>
    </p:spTree>
    <p:extLst>
      <p:ext uri="{BB962C8B-B14F-4D97-AF65-F5344CB8AC3E}">
        <p14:creationId xmlns:p14="http://schemas.microsoft.com/office/powerpoint/2010/main" val="379223937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3886" y="241192"/>
            <a:ext cx="4060153" cy="4661116"/>
          </a:xfrm>
          <a:prstGeom prst="rect">
            <a:avLst/>
          </a:prstGeom>
        </p:spPr>
      </p:pic>
    </p:spTree>
    <p:extLst>
      <p:ext uri="{BB962C8B-B14F-4D97-AF65-F5344CB8AC3E}">
        <p14:creationId xmlns:p14="http://schemas.microsoft.com/office/powerpoint/2010/main" val="4928093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B67D16BD-4CB7-46CB-BF5B-FCB335A7D2B8}"/>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4583925" y="0"/>
            <a:ext cx="4560075"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583925" y="0"/>
            <a:ext cx="4560075" cy="5143500"/>
          </a:xfrm>
          <a:prstGeom prst="rect">
            <a:avLst/>
          </a:prstGeom>
        </p:spPr>
      </p:pic>
    </p:spTree>
    <p:extLst>
      <p:ext uri="{BB962C8B-B14F-4D97-AF65-F5344CB8AC3E}">
        <p14:creationId xmlns:p14="http://schemas.microsoft.com/office/powerpoint/2010/main" val="8366104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4583925" y="0"/>
            <a:ext cx="4560075"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23791" y="0"/>
            <a:ext cx="4480343" cy="5143500"/>
          </a:xfrm>
          <a:prstGeom prst="rect">
            <a:avLst/>
          </a:prstGeom>
        </p:spPr>
      </p:pic>
    </p:spTree>
    <p:extLst>
      <p:ext uri="{BB962C8B-B14F-4D97-AF65-F5344CB8AC3E}">
        <p14:creationId xmlns:p14="http://schemas.microsoft.com/office/powerpoint/2010/main" val="29634756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876707"/>
            <a:ext cx="2713786" cy="674749"/>
          </a:xfrm>
          <a:prstGeom prst="rect">
            <a:avLst/>
          </a:prstGeom>
        </p:spPr>
        <p:txBody>
          <a:bodyPr lIns="0" tIns="0" rIns="0" bIns="0"/>
          <a:lstStyle>
            <a:lvl1pPr>
              <a:defRPr sz="1324"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4672382" y="876707"/>
            <a:ext cx="410578" cy="2840248"/>
          </a:xfrm>
          <a:prstGeom prst="rect">
            <a:avLst/>
          </a:prstGeom>
        </p:spPr>
        <p:txBody>
          <a:bodyPr wrap="square" lIns="0" tIns="0" rIns="0" bIns="0">
            <a:noAutofit/>
          </a:bodyPr>
          <a:lstStyle>
            <a:lvl1pPr marL="0" indent="0" defTabSz="380536">
              <a:spcAft>
                <a:spcPts val="368"/>
              </a:spcAft>
              <a:buNone/>
              <a:defRPr sz="1324" spc="0" baseline="0">
                <a:solidFill>
                  <a:schemeClr val="tx2"/>
                </a:solidFill>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5082960" y="876707"/>
            <a:ext cx="2467785" cy="2840248"/>
          </a:xfrm>
          <a:prstGeom prst="rect">
            <a:avLst/>
          </a:prstGeom>
        </p:spPr>
        <p:txBody>
          <a:bodyPr wrap="square" lIns="0" tIns="0" rIns="0" bIns="0">
            <a:noAutofit/>
          </a:bodyPr>
          <a:lstStyle>
            <a:lvl1pPr marL="0" indent="0" defTabSz="380536">
              <a:spcAft>
                <a:spcPts val="368"/>
              </a:spcAft>
              <a:buNone/>
              <a:defRPr sz="1324" spc="0" baseline="0">
                <a:solidFill>
                  <a:srgbClr val="000000"/>
                </a:solidFill>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975765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341996" y="1442101"/>
            <a:ext cx="8479852" cy="215828"/>
          </a:xfrm>
          <a:prstGeom prst="rect">
            <a:avLst/>
          </a:prstGeom>
        </p:spPr>
        <p:txBody>
          <a:bodyPr wrap="square" lIns="0" tIns="0" rIns="0" bIns="0">
            <a:spAutoFit/>
          </a:bodyPr>
          <a:lstStyle>
            <a:lvl1pPr marL="0" indent="0">
              <a:lnSpc>
                <a:spcPts val="1765"/>
              </a:lnSpc>
              <a:buNone/>
              <a:defRPr sz="1471" b="0" i="0" spc="0">
                <a:solidFill>
                  <a:srgbClr val="000000"/>
                </a:solidFill>
                <a:latin typeface="+mj-lt"/>
              </a:defRPr>
            </a:lvl1pPr>
            <a:lvl2pPr marL="0" indent="0">
              <a:lnSpc>
                <a:spcPts val="1765"/>
              </a:lnSpc>
              <a:buNone/>
              <a:defRPr spc="0">
                <a:solidFill>
                  <a:srgbClr val="000000"/>
                </a:solidFill>
                <a:latin typeface="+mn-lt"/>
              </a:defRPr>
            </a:lvl2pPr>
            <a:lvl3pPr marL="336179" indent="0">
              <a:buNone/>
              <a:defRPr/>
            </a:lvl3pPr>
            <a:lvl4pPr marL="504269" indent="0">
              <a:buNone/>
              <a:defRPr/>
            </a:lvl4pPr>
            <a:lvl5pPr marL="672358"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341996" y="2261778"/>
            <a:ext cx="8479852" cy="154914"/>
          </a:xfrm>
          <a:prstGeom prst="rect">
            <a:avLst/>
          </a:prstGeo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rgbClr val="000000"/>
                </a:solidFill>
              </a:defRPr>
            </a:lvl2pPr>
            <a:lvl3pPr marL="336179" indent="0">
              <a:buNone/>
              <a:defRPr/>
            </a:lvl3pPr>
            <a:lvl4pPr marL="504269" indent="0">
              <a:buNone/>
              <a:defRPr/>
            </a:lvl4pPr>
            <a:lvl5pPr marL="672358"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341996" y="3377874"/>
            <a:ext cx="8479852" cy="113163"/>
          </a:xfrm>
          <a:prstGeom prst="rect">
            <a:avLst/>
          </a:prstGeo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rgbClr val="000000"/>
                </a:solidFill>
              </a:defRPr>
            </a:lvl2pPr>
            <a:lvl3pPr marL="336179" indent="0">
              <a:buNone/>
              <a:defRPr/>
            </a:lvl3pPr>
            <a:lvl4pPr marL="504269"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340627" y="3224943"/>
            <a:ext cx="8479852"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340627" y="2444244"/>
            <a:ext cx="8479852" cy="15491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Medium: body copy Segoe UI Regular 14/18</a:t>
            </a:r>
          </a:p>
        </p:txBody>
      </p:sp>
    </p:spTree>
    <p:extLst>
      <p:ext uri="{BB962C8B-B14F-4D97-AF65-F5344CB8AC3E}">
        <p14:creationId xmlns:p14="http://schemas.microsoft.com/office/powerpoint/2010/main" val="2734254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341996" y="1441940"/>
            <a:ext cx="7038335" cy="2524153"/>
          </a:xfrm>
          <a:prstGeom prst="rect">
            <a:avLst/>
          </a:prstGeom>
        </p:spPr>
        <p:txBody>
          <a:bodyPr wrap="square" lIns="0" tIns="0" rIns="0" bIns="0">
            <a:spAutoFit/>
          </a:bodyPr>
          <a:lstStyle>
            <a:lvl1pPr marL="252134" marR="0" indent="-252134" algn="l" defTabSz="685845"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471" kern="1200" spc="0" baseline="0" dirty="0">
                <a:solidFill>
                  <a:srgbClr val="000000"/>
                </a:solidFill>
                <a:latin typeface="+mn-lt"/>
                <a:ea typeface="+mn-ea"/>
                <a:cs typeface="+mn-cs"/>
              </a:defRPr>
            </a:lvl1pPr>
            <a:lvl2pPr marL="168090" indent="0">
              <a:buNone/>
              <a:defRPr/>
            </a:lvl2pPr>
            <a:lvl3pPr marL="336179" indent="0">
              <a:buNone/>
              <a:defRPr/>
            </a:lvl3pPr>
            <a:lvl4pPr marL="504269" indent="0">
              <a:buNone/>
              <a:defRPr/>
            </a:lvl4pPr>
            <a:lvl5pPr marL="672358"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34" marR="0" lvl="0" indent="-252134" algn="l" defTabSz="68584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34" marR="0" lvl="0" indent="-252134" algn="l" defTabSz="68584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4628261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341996" y="1441940"/>
            <a:ext cx="7038335" cy="452654"/>
          </a:xfrm>
          <a:prstGeom prst="rect">
            <a:avLst/>
          </a:prstGeom>
        </p:spPr>
        <p:txBody>
          <a:bodyPr wrap="square" lIns="0" tIns="0" rIns="0" bIns="0">
            <a:spAutoFit/>
          </a:bodyPr>
          <a:lstStyle>
            <a:lvl1pPr marL="0" indent="0">
              <a:lnSpc>
                <a:spcPts val="1765"/>
              </a:lnSpc>
              <a:buNone/>
              <a:defRPr lang="en-US" sz="1471" kern="1200" spc="0" baseline="0" dirty="0">
                <a:solidFill>
                  <a:srgbClr val="000000"/>
                </a:solidFill>
                <a:latin typeface="+mn-lt"/>
                <a:ea typeface="+mn-ea"/>
                <a:cs typeface="+mn-cs"/>
              </a:defRPr>
            </a:lvl1pPr>
            <a:lvl2pPr marL="168090" indent="0">
              <a:buNone/>
              <a:defRPr/>
            </a:lvl2pPr>
            <a:lvl3pPr marL="336179" indent="0">
              <a:buNone/>
              <a:defRPr/>
            </a:lvl3pPr>
            <a:lvl4pPr marL="504269" indent="0">
              <a:buNone/>
              <a:defRPr/>
            </a:lvl4pPr>
            <a:lvl5pPr marL="672358"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341996"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79" indent="0">
              <a:buNone/>
              <a:defRPr/>
            </a:lvl3pPr>
            <a:lvl4pPr marL="504269" indent="0">
              <a:buNone/>
              <a:defRPr/>
            </a:lvl4pPr>
            <a:lvl5pPr marL="672358"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6"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79" indent="0">
              <a:buNone/>
              <a:defRPr/>
            </a:lvl3pPr>
            <a:lvl4pPr marL="504269" indent="0">
              <a:buNone/>
              <a:defRPr/>
            </a:lvl4pPr>
            <a:lvl5pPr marL="672358"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79" indent="0">
              <a:buNone/>
              <a:defRPr/>
            </a:lvl3pPr>
            <a:lvl4pPr marL="504269" indent="0">
              <a:buNone/>
              <a:defRPr/>
            </a:lvl4pPr>
            <a:lvl5pPr marL="672358"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340627" y="2533829"/>
            <a:ext cx="2713786" cy="1520067"/>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3238836" y="2533829"/>
            <a:ext cx="2713786" cy="1520067"/>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6117575" y="2533829"/>
            <a:ext cx="2713786" cy="1520067"/>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2081146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6" y="1772717"/>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7"/>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341996" y="1945312"/>
            <a:ext cx="2713786" cy="1520067"/>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3215107" y="1945312"/>
            <a:ext cx="2713786" cy="1520067"/>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7728273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6108062" y="1199790"/>
            <a:ext cx="2707063" cy="232779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3231751" y="1199791"/>
            <a:ext cx="2709398" cy="2324546"/>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48718" y="1199791"/>
            <a:ext cx="2707063" cy="2331035"/>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348999" y="2161615"/>
            <a:ext cx="2706782"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3227363" y="2156775"/>
            <a:ext cx="2713786" cy="456279"/>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6108062" y="2166701"/>
            <a:ext cx="2706782" cy="456279"/>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348718"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3229557"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6108062"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7650331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6108062" y="1199790"/>
            <a:ext cx="2707063" cy="232779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3231751" y="1199791"/>
            <a:ext cx="2709398" cy="2324546"/>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48718" y="1199791"/>
            <a:ext cx="2707063" cy="2331035"/>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348999" y="2161615"/>
            <a:ext cx="2706782"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3227363" y="2156775"/>
            <a:ext cx="2713786" cy="456279"/>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6108062" y="2166701"/>
            <a:ext cx="2706782" cy="456279"/>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348718"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3229557"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6108062"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86393355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341997" y="2375863"/>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178374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322549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466724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610899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7550745"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178374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322549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466724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610899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7550745"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69"/>
            <a:ext cx="192590" cy="193786"/>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3"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1"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5"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340627"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1783747"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3225497"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4672382"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6104560"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7533438"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1978" y="1726138"/>
            <a:ext cx="485563" cy="485632"/>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5623" y="1726138"/>
            <a:ext cx="485563" cy="485632"/>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14521" y="1726138"/>
            <a:ext cx="485563" cy="485632"/>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64567" y="1726138"/>
            <a:ext cx="485563" cy="485632"/>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602241" y="1726138"/>
            <a:ext cx="485563" cy="485632"/>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51958" y="1726138"/>
            <a:ext cx="485563" cy="485632"/>
          </a:xfrm>
          <a:prstGeom prst="rect">
            <a:avLst/>
          </a:prstGeom>
        </p:spPr>
      </p:pic>
    </p:spTree>
    <p:extLst>
      <p:ext uri="{BB962C8B-B14F-4D97-AF65-F5344CB8AC3E}">
        <p14:creationId xmlns:p14="http://schemas.microsoft.com/office/powerpoint/2010/main" val="27851862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478BD632-447B-456E-99E8-023790B670F9}"/>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2889101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341996" y="706269"/>
            <a:ext cx="5590982" cy="2668643"/>
          </a:xfrm>
          <a:prstGeom prst="rect">
            <a:avLst/>
          </a:prstGeom>
          <a:noFill/>
        </p:spPr>
        <p:txBody>
          <a:bodyPr vert="horz" wrap="square" lIns="0" tIns="0" rIns="0" bIns="0" rtlCol="0" anchor="t" anchorCtr="0">
            <a:noAutofit/>
          </a:bodyPr>
          <a:lstStyle>
            <a:lvl1pPr>
              <a:defRPr lang="en-US" sz="3529" spc="-37" baseline="0" dirty="0">
                <a:solidFill>
                  <a:srgbClr val="000000"/>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308640834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69"/>
            <a:ext cx="5590982" cy="2668643"/>
          </a:xfrm>
          <a:prstGeom prst="rect">
            <a:avLst/>
          </a:prstGeom>
          <a:noFill/>
        </p:spPr>
        <p:txBody>
          <a:bodyPr vert="horz" wrap="square" lIns="0" tIns="0" rIns="0" bIns="0" rtlCol="0" anchor="t" anchorCtr="0">
            <a:noAutofit/>
          </a:bodyPr>
          <a:lstStyle>
            <a:lvl1pPr>
              <a:defRPr lang="en-US" sz="3529" spc="-37" baseline="0" dirty="0">
                <a:solidFill>
                  <a:srgbClr val="FFFFFF"/>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1456800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44000" cy="51435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69"/>
            <a:ext cx="5590982" cy="2668643"/>
          </a:xfrm>
          <a:prstGeom prst="rect">
            <a:avLst/>
          </a:prstGeo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1765665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2381" y="0"/>
            <a:ext cx="4480343" cy="5143500"/>
          </a:xfrm>
          <a:prstGeom prst="rect">
            <a:avLst/>
          </a:prstGeom>
        </p:spPr>
      </p:pic>
      <p:sp>
        <p:nvSpPr>
          <p:cNvPr id="2" name="Title 1"/>
          <p:cNvSpPr>
            <a:spLocks noGrp="1"/>
          </p:cNvSpPr>
          <p:nvPr>
            <p:ph type="title" hasCustomPrompt="1"/>
          </p:nvPr>
        </p:nvSpPr>
        <p:spPr>
          <a:xfrm>
            <a:off x="341996" y="465321"/>
            <a:ext cx="4156469" cy="307777"/>
          </a:xfrm>
          <a:prstGeom prst="rect">
            <a:avLst/>
          </a:prstGeom>
        </p:spPr>
        <p:txBody>
          <a:bodyPr wrap="square" lIns="0" tIns="0" rIns="0" bIns="0">
            <a:spAutoFit/>
          </a:bodyPr>
          <a:lstStyle>
            <a:lvl1pPr>
              <a:lnSpc>
                <a:spcPts val="2353"/>
              </a:lnSpc>
              <a:defRPr sz="2059"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7"/>
            <a:ext cx="3617214" cy="360099"/>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6" y="1441940"/>
            <a:ext cx="3617213" cy="215828"/>
          </a:xfrm>
          <a:prstGeom prst="rect">
            <a:avLst/>
          </a:prstGeom>
        </p:spPr>
        <p:txBody>
          <a:bodyPr wrap="square" lIns="0" tIns="0" rIns="0" bIns="0">
            <a:spAutoFit/>
          </a:bodyPr>
          <a:lstStyle>
            <a:lvl1pPr marL="0" indent="0">
              <a:lnSpc>
                <a:spcPts val="1765"/>
              </a:lnSpc>
              <a:buNone/>
              <a:defRPr lang="en-US" sz="1471" kern="1200" spc="0" baseline="0" dirty="0">
                <a:solidFill>
                  <a:srgbClr val="000000"/>
                </a:solidFill>
                <a:latin typeface="+mn-lt"/>
                <a:ea typeface="+mn-ea"/>
                <a:cs typeface="+mn-cs"/>
              </a:defRPr>
            </a:lvl1pPr>
            <a:lvl2pPr marL="168090" indent="0">
              <a:buNone/>
              <a:defRPr/>
            </a:lvl2pPr>
            <a:lvl3pPr marL="336179" indent="0">
              <a:buNone/>
              <a:defRPr/>
            </a:lvl3pPr>
            <a:lvl4pPr marL="504269" indent="0">
              <a:buNone/>
              <a:defRPr/>
            </a:lvl4pPr>
            <a:lvl5pPr marL="672358"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1" y="2341114"/>
            <a:ext cx="4479790" cy="456279"/>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41996" y="1932506"/>
            <a:ext cx="3617213" cy="488339"/>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341995" y="2571750"/>
            <a:ext cx="3617214" cy="360099"/>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41995" y="2729598"/>
            <a:ext cx="3617213" cy="488339"/>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26936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3225029"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6112770" y="1614587"/>
            <a:ext cx="2717290" cy="1942436"/>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19235" y="1614587"/>
            <a:ext cx="2736546" cy="1942436"/>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21526" y="1614586"/>
            <a:ext cx="2717289" cy="1942437"/>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319818" y="2395271"/>
            <a:ext cx="2735963" cy="456279"/>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3225029" y="2390125"/>
            <a:ext cx="2713786"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6112731" y="2390125"/>
            <a:ext cx="2709117" cy="456279"/>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340627"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3226631" y="3868631"/>
            <a:ext cx="2712184"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6112731"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42837710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3225029"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6112770" y="1614587"/>
            <a:ext cx="2717290" cy="1942436"/>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19235" y="1614587"/>
            <a:ext cx="2736546" cy="1942436"/>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21526" y="1614586"/>
            <a:ext cx="2717289" cy="1942437"/>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319818" y="2395271"/>
            <a:ext cx="2735963" cy="456279"/>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3225029" y="2390125"/>
            <a:ext cx="2713786"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6112731" y="2390125"/>
            <a:ext cx="2709117" cy="456279"/>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340627"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3226631" y="3868631"/>
            <a:ext cx="2712184"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6112731"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783780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0" y="313613"/>
            <a:ext cx="5810420" cy="4829888"/>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341996" y="1442101"/>
            <a:ext cx="3568658" cy="452654"/>
          </a:xfrm>
          <a:prstGeom prst="rect">
            <a:avLst/>
          </a:prstGeom>
        </p:spPr>
        <p:txBody>
          <a:bodyPr wrap="square" lIns="0" tIns="0" rIns="0" bIns="0">
            <a:spAutoFit/>
          </a:bodyPr>
          <a:lstStyle>
            <a:lvl1pPr marL="0" indent="0">
              <a:lnSpc>
                <a:spcPts val="1765"/>
              </a:lnSpc>
              <a:buNone/>
              <a:defRPr sz="1471" b="0" i="0">
                <a:solidFill>
                  <a:srgbClr val="000000"/>
                </a:solidFill>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341997" y="2030698"/>
            <a:ext cx="3568657" cy="1854654"/>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69" y="2542650"/>
            <a:ext cx="4375531" cy="456279"/>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889571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0"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69" y="2542650"/>
            <a:ext cx="4375531" cy="456279"/>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4" y="1500554"/>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8" y="1500554"/>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340628" y="1839568"/>
            <a:ext cx="1269935"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1789148" y="1839568"/>
            <a:ext cx="1269935"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05589432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88186" y="365210"/>
            <a:ext cx="8152448" cy="4778290"/>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2" y="2593083"/>
            <a:ext cx="5759063" cy="456279"/>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775105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5B1CEE58-1A38-4628-853A-3C9236EDC0C2}"/>
              </a:ext>
            </a:extLst>
          </p:cNvPr>
          <p:cNvPicPr>
            <a:picLocks noChangeAspect="1"/>
          </p:cNvPicPr>
          <p:nvPr userDrawn="1"/>
        </p:nvPicPr>
        <p:blipFill>
          <a:blip r:embed="rId3"/>
          <a:stretch>
            <a:fillRect/>
          </a:stretch>
        </p:blipFill>
        <p:spPr>
          <a:xfrm>
            <a:off x="80543" y="4524452"/>
            <a:ext cx="2752381" cy="619048"/>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4"/>
            <a:ext cx="2713783" cy="2651133"/>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341994" y="4392872"/>
            <a:ext cx="2713786" cy="226327"/>
          </a:xfrm>
          <a:prstGeom prst="rect">
            <a:avLst/>
          </a:prstGeom>
        </p:spPr>
        <p:txBody>
          <a:bodyPr lIns="0" tIns="0" rIns="0" bIns="0"/>
          <a:lstStyle>
            <a:lvl1pPr marL="0" indent="0">
              <a:lnSpc>
                <a:spcPts val="882"/>
              </a:lnSpc>
              <a:spcBef>
                <a:spcPts val="662"/>
              </a:spcBef>
              <a:buFont typeface="Arial" panose="020B0604020202020204" pitchFamily="34" charset="0"/>
              <a:buNone/>
              <a:defRPr sz="735" b="0" i="0" spc="0">
                <a:solidFill>
                  <a:srgbClr val="000000"/>
                </a:solidFill>
                <a:latin typeface="+mn-lt"/>
              </a:defRPr>
            </a:lvl1pPr>
            <a:lvl2pPr marL="0" marR="0" indent="0" algn="l" defTabSz="68584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79" indent="0">
              <a:buNone/>
              <a:defRPr/>
            </a:lvl3pPr>
            <a:lvl4pPr marL="504269" indent="0">
              <a:buNone/>
              <a:defRPr/>
            </a:lvl4pPr>
            <a:lvl5pPr marL="672358"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3227363" y="4392872"/>
            <a:ext cx="2705616" cy="223331"/>
          </a:xfrm>
          <a:prstGeom prst="rect">
            <a:avLst/>
          </a:prstGeom>
        </p:spPr>
        <p:txBody>
          <a:bodyPr vert="horz" wrap="square" lIns="0" tIns="0" rIns="0" bIns="0" rtlCol="0">
            <a:spAutoFit/>
          </a:bodyPr>
          <a:lstStyle>
            <a:lvl1pPr>
              <a:tabLst/>
              <a:defRPr lang="en-US" sz="735" b="0" i="0" spc="0" dirty="0" smtClean="0">
                <a:solidFill>
                  <a:srgbClr val="000000"/>
                </a:solidFill>
                <a:latin typeface="+mn-lt"/>
              </a:defRPr>
            </a:lvl1pPr>
          </a:lstStyle>
          <a:p>
            <a:pPr marL="0" lvl="0" indent="0">
              <a:lnSpc>
                <a:spcPts val="882"/>
              </a:lnSpc>
              <a:spcBef>
                <a:spcPts val="66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3227363" y="1463084"/>
            <a:ext cx="2705616" cy="2651133"/>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6104559" y="1463084"/>
            <a:ext cx="2717288" cy="2651133"/>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59"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59" y="4392872"/>
            <a:ext cx="2705616" cy="223331"/>
          </a:xfrm>
          <a:prstGeom prst="rect">
            <a:avLst/>
          </a:prstGeom>
        </p:spPr>
        <p:txBody>
          <a:bodyPr vert="horz" wrap="square" lIns="0" tIns="0" rIns="0" bIns="0" rtlCol="0">
            <a:spAutoFit/>
          </a:bodyPr>
          <a:lstStyle>
            <a:lvl1pPr>
              <a:tabLst/>
              <a:defRPr lang="en-US" sz="735" b="0" i="0" spc="0" dirty="0" smtClean="0">
                <a:solidFill>
                  <a:srgbClr val="000000"/>
                </a:solidFill>
                <a:latin typeface="+mn-lt"/>
              </a:defRPr>
            </a:lvl1pPr>
          </a:lstStyle>
          <a:p>
            <a:pPr marL="0" lvl="0" indent="0">
              <a:lnSpc>
                <a:spcPts val="882"/>
              </a:lnSpc>
              <a:spcBef>
                <a:spcPts val="66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9565412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Table styling</a:t>
            </a:r>
          </a:p>
        </p:txBody>
      </p:sp>
      <p:sp>
        <p:nvSpPr>
          <p:cNvPr id="4" name="Table Placeholder 3"/>
          <p:cNvSpPr>
            <a:spLocks noGrp="1"/>
          </p:cNvSpPr>
          <p:nvPr>
            <p:ph type="tbl" sz="quarter" idx="10"/>
          </p:nvPr>
        </p:nvSpPr>
        <p:spPr>
          <a:xfrm>
            <a:off x="341996" y="2920532"/>
            <a:ext cx="8479852" cy="456279"/>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6517631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52CDE-2FB8-8542-9C2D-204769FF1F55}"/>
              </a:ext>
            </a:extLst>
          </p:cNvPr>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p>
        </p:txBody>
      </p:sp>
      <p:sp>
        <p:nvSpPr>
          <p:cNvPr id="3" name="Subtitle 2">
            <a:extLst>
              <a:ext uri="{FF2B5EF4-FFF2-40B4-BE49-F238E27FC236}">
                <a16:creationId xmlns:a16="http://schemas.microsoft.com/office/drawing/2014/main" id="{C56C39D8-2FC5-204F-804A-D14116A138AA}"/>
              </a:ext>
            </a:extLst>
          </p:cNvPr>
          <p:cNvSpPr>
            <a:spLocks noGrp="1"/>
          </p:cNvSpPr>
          <p:nvPr>
            <p:ph type="subTitle" idx="1"/>
          </p:nvPr>
        </p:nvSpPr>
        <p:spPr>
          <a:xfrm>
            <a:off x="1143000" y="2701528"/>
            <a:ext cx="6858000" cy="461665"/>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0E7423C-790F-F142-A0F3-E469BD194DB2}"/>
              </a:ext>
            </a:extLst>
          </p:cNvPr>
          <p:cNvSpPr>
            <a:spLocks noGrp="1"/>
          </p:cNvSpPr>
          <p:nvPr>
            <p:ph type="dt" sz="half" idx="10"/>
          </p:nvPr>
        </p:nvSpPr>
        <p:spPr/>
        <p:txBody>
          <a:bodyPr/>
          <a:lstStyle/>
          <a:p>
            <a:fld id="{6A891190-F3FA-F445-9D6C-1B78F87FBF61}" type="datetimeFigureOut">
              <a:rPr lang="en-US" smtClean="0"/>
              <a:t>2/3/2021</a:t>
            </a:fld>
            <a:endParaRPr lang="en-US"/>
          </a:p>
        </p:txBody>
      </p:sp>
      <p:sp>
        <p:nvSpPr>
          <p:cNvPr id="5" name="Footer Placeholder 4">
            <a:extLst>
              <a:ext uri="{FF2B5EF4-FFF2-40B4-BE49-F238E27FC236}">
                <a16:creationId xmlns:a16="http://schemas.microsoft.com/office/drawing/2014/main" id="{5F42A556-65DC-A940-B70D-6D3FBC4C2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E504B-B8B7-5C48-8D73-BF565210B450}"/>
              </a:ext>
            </a:extLst>
          </p:cNvPr>
          <p:cNvSpPr>
            <a:spLocks noGrp="1"/>
          </p:cNvSpPr>
          <p:nvPr>
            <p:ph type="sldNum" sz="quarter" idx="12"/>
          </p:nvPr>
        </p:nvSpPr>
        <p:spPr/>
        <p:txBody>
          <a:bodyPr/>
          <a:lstStyle/>
          <a:p>
            <a:fld id="{1F6D4153-1B91-FE40-9147-4F16ED69EA1D}" type="slidenum">
              <a:rPr lang="en-US" smtClean="0"/>
              <a:t>‹#›</a:t>
            </a:fld>
            <a:endParaRPr lang="en-US"/>
          </a:p>
        </p:txBody>
      </p:sp>
    </p:spTree>
    <p:extLst>
      <p:ext uri="{BB962C8B-B14F-4D97-AF65-F5344CB8AC3E}">
        <p14:creationId xmlns:p14="http://schemas.microsoft.com/office/powerpoint/2010/main" val="3974379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9D1D8BBA-AC8B-4FD6-8878-64E9F8B4BB5C}"/>
              </a:ext>
            </a:extLst>
          </p:cNvPr>
          <p:cNvPicPr>
            <a:picLocks noChangeAspect="1"/>
          </p:cNvPicPr>
          <p:nvPr userDrawn="1"/>
        </p:nvPicPr>
        <p:blipFill>
          <a:blip r:embed="rId3"/>
          <a:stretch>
            <a:fillRect/>
          </a:stretch>
        </p:blipFill>
        <p:spPr>
          <a:xfrm>
            <a:off x="80543" y="4524452"/>
            <a:ext cx="2752381" cy="619048"/>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07127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9.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2/3/2021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35"/>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90" r:id="rId9"/>
    <p:sldLayoutId id="2147483691" r:id="rId10"/>
    <p:sldLayoutId id="2147483692" r:id="rId11"/>
    <p:sldLayoutId id="2147483693"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6" r:id="rId23"/>
    <p:sldLayoutId id="2147483707" r:id="rId24"/>
    <p:sldLayoutId id="2147483708" r:id="rId25"/>
    <p:sldLayoutId id="2147483709" r:id="rId26"/>
    <p:sldLayoutId id="2147483710" r:id="rId27"/>
    <p:sldLayoutId id="2147483711" r:id="rId28"/>
    <p:sldLayoutId id="2147483713" r:id="rId29"/>
    <p:sldLayoutId id="2147483714" r:id="rId30"/>
    <p:sldLayoutId id="2147483715" r:id="rId31"/>
    <p:sldLayoutId id="2147483716" r:id="rId3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7938" cy="610364"/>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341996" y="1363170"/>
            <a:ext cx="8423826" cy="1564916"/>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7074208" y="2131544"/>
            <a:ext cx="5132453" cy="873583"/>
          </a:xfrm>
          <a:prstGeom prst="rect">
            <a:avLst/>
          </a:prstGeom>
        </p:spPr>
      </p:pic>
    </p:spTree>
    <p:extLst>
      <p:ext uri="{BB962C8B-B14F-4D97-AF65-F5344CB8AC3E}">
        <p14:creationId xmlns:p14="http://schemas.microsoft.com/office/powerpoint/2010/main" val="419363546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hdr="0" dt="0"/>
  <p:txStyles>
    <p:titleStyle>
      <a:lvl1pPr algn="l" defTabSz="685845" rtl="0" eaLnBrk="1" latinLnBrk="0" hangingPunct="1">
        <a:lnSpc>
          <a:spcPct val="90000"/>
        </a:lnSpc>
        <a:spcBef>
          <a:spcPct val="0"/>
        </a:spcBef>
        <a:buNone/>
        <a:defRPr lang="en-US" sz="2059"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845" rtl="0" eaLnBrk="1" fontAlgn="auto" latinLnBrk="0" hangingPunct="1">
        <a:lnSpc>
          <a:spcPct val="100000"/>
        </a:lnSpc>
        <a:spcBef>
          <a:spcPts val="0"/>
        </a:spcBef>
        <a:spcAft>
          <a:spcPts val="0"/>
        </a:spcAft>
        <a:buClrTx/>
        <a:buSzPct val="90000"/>
        <a:buFontTx/>
        <a:buNone/>
        <a:tabLst/>
        <a:defRPr sz="1471" kern="1200" spc="0" baseline="0">
          <a:solidFill>
            <a:srgbClr val="000000"/>
          </a:solidFill>
          <a:latin typeface="+mn-lt"/>
          <a:ea typeface="+mn-ea"/>
          <a:cs typeface="+mn-cs"/>
        </a:defRPr>
      </a:lvl2pPr>
      <a:lvl3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029" kern="1200" spc="0" baseline="0">
          <a:solidFill>
            <a:schemeClr val="tx2"/>
          </a:solidFill>
          <a:latin typeface="+mj-lt"/>
          <a:ea typeface="+mn-ea"/>
          <a:cs typeface="+mn-cs"/>
        </a:defRPr>
      </a:lvl3pPr>
      <a:lvl4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4pPr>
      <a:lvl5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735" b="1" kern="1200" spc="0" baseline="0">
          <a:solidFill>
            <a:srgbClr val="000000"/>
          </a:solidFill>
          <a:latin typeface="+mn-lt"/>
          <a:ea typeface="+mn-ea"/>
          <a:cs typeface="+mn-cs"/>
        </a:defRPr>
      </a:lvl5pPr>
      <a:lvl6pPr marL="1714612" indent="0" algn="l" defTabSz="68584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845" rtl="0" eaLnBrk="1" latinLnBrk="0" hangingPunct="1">
        <a:lnSpc>
          <a:spcPct val="100000"/>
        </a:lnSpc>
        <a:spcBef>
          <a:spcPts val="0"/>
        </a:spcBef>
        <a:spcAft>
          <a:spcPts val="0"/>
        </a:spcAft>
        <a:buFont typeface="Arial" pitchFamily="34" charset="0"/>
        <a:buNone/>
        <a:defRPr sz="735" kern="1200">
          <a:solidFill>
            <a:srgbClr val="000000"/>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110.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1.svg"/></Relationships>
</file>

<file path=ppt/slides/_rels/slide12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notesSlide" Target="../notesSlides/notesSlide9.xml"/><Relationship Id="rId16" Type="http://schemas.openxmlformats.org/officeDocument/2006/relationships/image" Target="../media/image75.svg"/><Relationship Id="rId1" Type="http://schemas.openxmlformats.org/officeDocument/2006/relationships/slideLayout" Target="../slideLayouts/slideLayout10.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slides/_rels/slide13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jpe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10.xml"/><Relationship Id="rId16" Type="http://schemas.openxmlformats.org/officeDocument/2006/relationships/image" Target="../media/image87.svg"/><Relationship Id="rId1" Type="http://schemas.openxmlformats.org/officeDocument/2006/relationships/slideLayout" Target="../slideLayouts/slideLayout11.xml"/><Relationship Id="rId6" Type="http://schemas.openxmlformats.org/officeDocument/2006/relationships/image" Target="../media/image71.svg"/><Relationship Id="rId11" Type="http://schemas.openxmlformats.org/officeDocument/2006/relationships/image" Target="../media/image82.png"/><Relationship Id="rId5" Type="http://schemas.openxmlformats.org/officeDocument/2006/relationships/image" Target="../media/image70.png"/><Relationship Id="rId15" Type="http://schemas.openxmlformats.org/officeDocument/2006/relationships/image" Target="../media/image86.png"/><Relationship Id="rId10" Type="http://schemas.openxmlformats.org/officeDocument/2006/relationships/image" Target="../media/image81.svg"/><Relationship Id="rId4" Type="http://schemas.openxmlformats.org/officeDocument/2006/relationships/image" Target="../media/image77.svg"/><Relationship Id="rId9" Type="http://schemas.openxmlformats.org/officeDocument/2006/relationships/image" Target="../media/image80.png"/><Relationship Id="rId14" Type="http://schemas.openxmlformats.org/officeDocument/2006/relationships/image" Target="../media/image85.svg"/></Relationships>
</file>

<file path=ppt/slides/_rels/slide14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15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91.sv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 Id="rId14" Type="http://schemas.openxmlformats.org/officeDocument/2006/relationships/image" Target="../media/image99.svg"/></Relationships>
</file>

<file path=ppt/slides/_rels/slide18.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19.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18" Type="http://schemas.openxmlformats.org/officeDocument/2006/relationships/image" Target="../media/image115.sv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image" Target="../media/image114.png"/><Relationship Id="rId2" Type="http://schemas.openxmlformats.org/officeDocument/2006/relationships/notesSlide" Target="../notesSlides/notesSlide15.xml"/><Relationship Id="rId16" Type="http://schemas.openxmlformats.org/officeDocument/2006/relationships/image" Target="../media/image113.svg"/><Relationship Id="rId1" Type="http://schemas.openxmlformats.org/officeDocument/2006/relationships/slideLayout" Target="../slideLayouts/slideLayout14.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jpeg"/></Relationships>
</file>

<file path=ppt/slides/_rels/slide20.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19.svg"/><Relationship Id="rId11" Type="http://schemas.openxmlformats.org/officeDocument/2006/relationships/chart" Target="../charts/chart1.xml"/><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slides/_rels/slide21.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svg"/><Relationship Id="rId18" Type="http://schemas.openxmlformats.org/officeDocument/2006/relationships/image" Target="../media/image137.svg"/><Relationship Id="rId3" Type="http://schemas.openxmlformats.org/officeDocument/2006/relationships/chart" Target="../charts/chart3.xml"/><Relationship Id="rId7" Type="http://schemas.openxmlformats.org/officeDocument/2006/relationships/image" Target="../media/image127.svg"/><Relationship Id="rId12" Type="http://schemas.openxmlformats.org/officeDocument/2006/relationships/image" Target="../media/image132.png"/><Relationship Id="rId17" Type="http://schemas.openxmlformats.org/officeDocument/2006/relationships/image" Target="../media/image136.png"/><Relationship Id="rId2" Type="http://schemas.openxmlformats.org/officeDocument/2006/relationships/notesSlide" Target="../notesSlides/notesSlide17.xml"/><Relationship Id="rId16" Type="http://schemas.openxmlformats.org/officeDocument/2006/relationships/chart" Target="../charts/chart4.xml"/><Relationship Id="rId20" Type="http://schemas.openxmlformats.org/officeDocument/2006/relationships/image" Target="../media/image139.svg"/><Relationship Id="rId1" Type="http://schemas.openxmlformats.org/officeDocument/2006/relationships/slideLayout" Target="../slideLayouts/slideLayout16.xml"/><Relationship Id="rId6" Type="http://schemas.openxmlformats.org/officeDocument/2006/relationships/image" Target="../media/image126.png"/><Relationship Id="rId11" Type="http://schemas.openxmlformats.org/officeDocument/2006/relationships/image" Target="../media/image131.svg"/><Relationship Id="rId5" Type="http://schemas.openxmlformats.org/officeDocument/2006/relationships/image" Target="../media/image125.svg"/><Relationship Id="rId15" Type="http://schemas.openxmlformats.org/officeDocument/2006/relationships/image" Target="../media/image135.svg"/><Relationship Id="rId10" Type="http://schemas.openxmlformats.org/officeDocument/2006/relationships/image" Target="../media/image130.png"/><Relationship Id="rId19" Type="http://schemas.openxmlformats.org/officeDocument/2006/relationships/image" Target="../media/image138.png"/><Relationship Id="rId4" Type="http://schemas.openxmlformats.org/officeDocument/2006/relationships/image" Target="../media/image124.png"/><Relationship Id="rId9" Type="http://schemas.openxmlformats.org/officeDocument/2006/relationships/image" Target="../media/image129.svg"/><Relationship Id="rId14" Type="http://schemas.openxmlformats.org/officeDocument/2006/relationships/image" Target="../media/image134.png"/></Relationships>
</file>

<file path=ppt/slides/_rels/slide22.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50.png"/><Relationship Id="rId18" Type="http://schemas.openxmlformats.org/officeDocument/2006/relationships/image" Target="../media/image155.sv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svg"/><Relationship Id="rId17" Type="http://schemas.openxmlformats.org/officeDocument/2006/relationships/image" Target="../media/image154.png"/><Relationship Id="rId2" Type="http://schemas.openxmlformats.org/officeDocument/2006/relationships/notesSlide" Target="../notesSlides/notesSlide18.xml"/><Relationship Id="rId16" Type="http://schemas.openxmlformats.org/officeDocument/2006/relationships/image" Target="../media/image153.svg"/><Relationship Id="rId1" Type="http://schemas.openxmlformats.org/officeDocument/2006/relationships/slideLayout" Target="../slideLayouts/slideLayout17.xml"/><Relationship Id="rId6" Type="http://schemas.openxmlformats.org/officeDocument/2006/relationships/image" Target="../media/image143.sv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svg"/><Relationship Id="rId4" Type="http://schemas.openxmlformats.org/officeDocument/2006/relationships/image" Target="../media/image141.svg"/><Relationship Id="rId9" Type="http://schemas.openxmlformats.org/officeDocument/2006/relationships/image" Target="../media/image146.png"/><Relationship Id="rId14" Type="http://schemas.openxmlformats.org/officeDocument/2006/relationships/image" Target="../media/image151.svg"/></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87.svg"/></Relationships>
</file>

<file path=ppt/slides/_rels/slide24.xml.rels><?xml version="1.0" encoding="UTF-8" standalone="yes"?>
<Relationships xmlns="http://schemas.openxmlformats.org/package/2006/relationships"><Relationship Id="rId8" Type="http://schemas.openxmlformats.org/officeDocument/2006/relationships/image" Target="../media/image161.sv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svg"/><Relationship Id="rId2" Type="http://schemas.openxmlformats.org/officeDocument/2006/relationships/notesSlide" Target="../notesSlides/notesSlide20.xml"/><Relationship Id="rId16" Type="http://schemas.openxmlformats.org/officeDocument/2006/relationships/image" Target="../media/image169.svg"/><Relationship Id="rId1" Type="http://schemas.openxmlformats.org/officeDocument/2006/relationships/slideLayout" Target="../slideLayouts/slideLayout18.xml"/><Relationship Id="rId6" Type="http://schemas.openxmlformats.org/officeDocument/2006/relationships/image" Target="../media/image159.sv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svg"/><Relationship Id="rId4" Type="http://schemas.openxmlformats.org/officeDocument/2006/relationships/image" Target="../media/image157.svg"/><Relationship Id="rId9" Type="http://schemas.openxmlformats.org/officeDocument/2006/relationships/image" Target="../media/image162.png"/><Relationship Id="rId14" Type="http://schemas.openxmlformats.org/officeDocument/2006/relationships/image" Target="../media/image167.svg"/></Relationships>
</file>

<file path=ppt/slides/_rels/slide25.xml.rels><?xml version="1.0" encoding="UTF-8" standalone="yes"?>
<Relationships xmlns="http://schemas.openxmlformats.org/package/2006/relationships"><Relationship Id="rId8" Type="http://schemas.openxmlformats.org/officeDocument/2006/relationships/image" Target="../media/image173.svg"/><Relationship Id="rId3" Type="http://schemas.openxmlformats.org/officeDocument/2006/relationships/image" Target="../media/image170.png"/><Relationship Id="rId7" Type="http://schemas.openxmlformats.org/officeDocument/2006/relationships/image" Target="../media/image172.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167.svg"/><Relationship Id="rId5" Type="http://schemas.openxmlformats.org/officeDocument/2006/relationships/image" Target="../media/image166.png"/><Relationship Id="rId10" Type="http://schemas.openxmlformats.org/officeDocument/2006/relationships/image" Target="../media/image175.svg"/><Relationship Id="rId4" Type="http://schemas.openxmlformats.org/officeDocument/2006/relationships/image" Target="../media/image171.svg"/><Relationship Id="rId9" Type="http://schemas.openxmlformats.org/officeDocument/2006/relationships/image" Target="../media/image174.png"/></Relationships>
</file>

<file path=ppt/slides/_rels/slide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83.svg"/><Relationship Id="rId2" Type="http://schemas.openxmlformats.org/officeDocument/2006/relationships/image" Target="../media/image18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89.svg"/></Relationships>
</file>

<file path=ppt/slides/_rels/slide42.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4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91.svg"/></Relationships>
</file>

<file path=ppt/slides/_rels/slide44.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93.svg"/><Relationship Id="rId9" Type="http://schemas.openxmlformats.org/officeDocument/2006/relationships/image" Target="../media/image198.png"/></Relationships>
</file>

<file path=ppt/slides/_rels/slide45.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201.jpg"/><Relationship Id="rId5" Type="http://schemas.openxmlformats.org/officeDocument/2006/relationships/image" Target="../media/image200.jpg"/><Relationship Id="rId4" Type="http://schemas.openxmlformats.org/officeDocument/2006/relationships/image" Target="../media/image198.pn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83.svg"/></Relationships>
</file>

<file path=ppt/slides/_rels/slide47.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205.svg"/><Relationship Id="rId5" Type="http://schemas.openxmlformats.org/officeDocument/2006/relationships/image" Target="../media/image204.png"/><Relationship Id="rId10" Type="http://schemas.openxmlformats.org/officeDocument/2006/relationships/image" Target="../media/image209.svg"/><Relationship Id="rId4" Type="http://schemas.openxmlformats.org/officeDocument/2006/relationships/image" Target="../media/image203.svg"/><Relationship Id="rId9" Type="http://schemas.openxmlformats.org/officeDocument/2006/relationships/image" Target="../media/image208.png"/></Relationships>
</file>

<file path=ppt/slides/_rels/slide4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214.jpg"/><Relationship Id="rId5" Type="http://schemas.openxmlformats.org/officeDocument/2006/relationships/image" Target="../media/image213.jpg"/><Relationship Id="rId4" Type="http://schemas.openxmlformats.org/officeDocument/2006/relationships/image" Target="../media/image21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5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s>
</file>

<file path=ppt/slides/_rels/slide55.xml.rels><?xml version="1.0" encoding="UTF-8" standalone="yes"?>
<Relationships xmlns="http://schemas.openxmlformats.org/package/2006/relationships"><Relationship Id="rId8" Type="http://schemas.openxmlformats.org/officeDocument/2006/relationships/image" Target="../media/image227.svg"/><Relationship Id="rId13" Type="http://schemas.openxmlformats.org/officeDocument/2006/relationships/image" Target="../media/image232.png"/><Relationship Id="rId3" Type="http://schemas.openxmlformats.org/officeDocument/2006/relationships/image" Target="../media/image222.png"/><Relationship Id="rId7" Type="http://schemas.openxmlformats.org/officeDocument/2006/relationships/image" Target="../media/image226.png"/><Relationship Id="rId12" Type="http://schemas.openxmlformats.org/officeDocument/2006/relationships/image" Target="../media/image231.svg"/><Relationship Id="rId2" Type="http://schemas.openxmlformats.org/officeDocument/2006/relationships/notesSlide" Target="../notesSlides/notesSlide38.xml"/><Relationship Id="rId16" Type="http://schemas.openxmlformats.org/officeDocument/2006/relationships/image" Target="../media/image235.svg"/><Relationship Id="rId1" Type="http://schemas.openxmlformats.org/officeDocument/2006/relationships/slideLayout" Target="../slideLayouts/slideLayout27.xml"/><Relationship Id="rId6" Type="http://schemas.openxmlformats.org/officeDocument/2006/relationships/image" Target="../media/image225.sv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4.png"/><Relationship Id="rId10" Type="http://schemas.openxmlformats.org/officeDocument/2006/relationships/image" Target="../media/image229.svg"/><Relationship Id="rId4" Type="http://schemas.openxmlformats.org/officeDocument/2006/relationships/image" Target="../media/image223.svg"/><Relationship Id="rId9" Type="http://schemas.openxmlformats.org/officeDocument/2006/relationships/image" Target="../media/image228.png"/><Relationship Id="rId14" Type="http://schemas.openxmlformats.org/officeDocument/2006/relationships/image" Target="../media/image233.sv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83.sv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83.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2.xml"/><Relationship Id="rId1" Type="http://schemas.openxmlformats.org/officeDocument/2006/relationships/slideLayout" Target="../slideLayouts/slideLayout17.xml"/><Relationship Id="rId4" Type="http://schemas.openxmlformats.org/officeDocument/2006/relationships/image" Target="../media/image237.sv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image" Target="../media/image205.svg"/></Relationships>
</file>

<file path=ppt/slides/_rels/slide6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4.xml"/><Relationship Id="rId1" Type="http://schemas.openxmlformats.org/officeDocument/2006/relationships/slideLayout" Target="../slideLayouts/slideLayout17.xml"/><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svg"/></Relationships>
</file>

<file path=ppt/slides/_rels/slide62.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6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43.svg"/></Relationships>
</file>

<file path=ppt/slides/_rels/slide6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5.svg"/></Relationships>
</file>

<file path=ppt/slides/_rels/slide6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0.xml"/><Relationship Id="rId1" Type="http://schemas.openxmlformats.org/officeDocument/2006/relationships/slideLayout" Target="../slideLayouts/slideLayout31.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246.svg"/></Relationships>
</file>

<file path=ppt/slides/_rels/slide68.xml.rels><?xml version="1.0" encoding="UTF-8" standalone="yes"?>
<Relationships xmlns="http://schemas.openxmlformats.org/package/2006/relationships"><Relationship Id="rId8" Type="http://schemas.openxmlformats.org/officeDocument/2006/relationships/image" Target="../media/image251.svg"/><Relationship Id="rId13" Type="http://schemas.openxmlformats.org/officeDocument/2006/relationships/image" Target="../media/image253.png"/><Relationship Id="rId18" Type="http://schemas.openxmlformats.org/officeDocument/2006/relationships/image" Target="../media/image85.svg"/><Relationship Id="rId3" Type="http://schemas.openxmlformats.org/officeDocument/2006/relationships/image" Target="../media/image247.png"/><Relationship Id="rId7" Type="http://schemas.openxmlformats.org/officeDocument/2006/relationships/image" Target="../media/image206.png"/><Relationship Id="rId12" Type="http://schemas.openxmlformats.org/officeDocument/2006/relationships/image" Target="../media/image246.svg"/><Relationship Id="rId17" Type="http://schemas.openxmlformats.org/officeDocument/2006/relationships/image" Target="../media/image84.png"/><Relationship Id="rId2" Type="http://schemas.openxmlformats.org/officeDocument/2006/relationships/notesSlide" Target="../notesSlides/notesSlide51.xml"/><Relationship Id="rId16" Type="http://schemas.openxmlformats.org/officeDocument/2006/relationships/image" Target="../media/image256.svg"/><Relationship Id="rId20" Type="http://schemas.openxmlformats.org/officeDocument/2006/relationships/image" Target="../media/image83.svg"/><Relationship Id="rId1" Type="http://schemas.openxmlformats.org/officeDocument/2006/relationships/slideLayout" Target="../slideLayouts/slideLayout32.xml"/><Relationship Id="rId6" Type="http://schemas.openxmlformats.org/officeDocument/2006/relationships/image" Target="../media/image250.svg"/><Relationship Id="rId11" Type="http://schemas.openxmlformats.org/officeDocument/2006/relationships/image" Target="../media/image245.png"/><Relationship Id="rId5" Type="http://schemas.openxmlformats.org/officeDocument/2006/relationships/image" Target="../media/image249.png"/><Relationship Id="rId15" Type="http://schemas.openxmlformats.org/officeDocument/2006/relationships/image" Target="../media/image255.png"/><Relationship Id="rId10" Type="http://schemas.openxmlformats.org/officeDocument/2006/relationships/image" Target="../media/image252.svg"/><Relationship Id="rId19" Type="http://schemas.openxmlformats.org/officeDocument/2006/relationships/image" Target="../media/image82.png"/><Relationship Id="rId4" Type="http://schemas.openxmlformats.org/officeDocument/2006/relationships/image" Target="../media/image248.svg"/><Relationship Id="rId9" Type="http://schemas.openxmlformats.org/officeDocument/2006/relationships/image" Target="../media/image242.png"/><Relationship Id="rId14" Type="http://schemas.openxmlformats.org/officeDocument/2006/relationships/image" Target="../media/image254.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3104" y="1068836"/>
            <a:ext cx="7677793" cy="1790446"/>
          </a:xfrm>
        </p:spPr>
        <p:txBody>
          <a:bodyPr>
            <a:normAutofit fontScale="90000"/>
          </a:bodyPr>
          <a:lstStyle/>
          <a:p>
            <a:r>
              <a:rPr lang="en-US" sz="4412" b="1" dirty="0">
                <a:latin typeface="Segoe Pro Display" panose="020B0502040504020203" pitchFamily="34" charset="0"/>
                <a:ea typeface="Al Bayan Plain" charset="-78"/>
                <a:cs typeface="Consolas" panose="020B0609020204030204" pitchFamily="49" charset="0"/>
              </a:rPr>
              <a:t>Microsoft Azure AI Fundamentals</a:t>
            </a:r>
          </a:p>
        </p:txBody>
      </p:sp>
      <p:sp>
        <p:nvSpPr>
          <p:cNvPr id="5" name="Text Placeholder 2">
            <a:extLst>
              <a:ext uri="{FF2B5EF4-FFF2-40B4-BE49-F238E27FC236}">
                <a16:creationId xmlns:a16="http://schemas.microsoft.com/office/drawing/2014/main" id="{43644EBF-F79C-C848-93DA-7E8288C8F7C4}"/>
              </a:ext>
            </a:extLst>
          </p:cNvPr>
          <p:cNvSpPr txBox="1">
            <a:spLocks/>
          </p:cNvSpPr>
          <p:nvPr/>
        </p:nvSpPr>
        <p:spPr>
          <a:xfrm>
            <a:off x="1678115" y="3950995"/>
            <a:ext cx="2657920" cy="218338"/>
          </a:xfrm>
          <a:prstGeom prst="rect">
            <a:avLst/>
          </a:prstGeom>
        </p:spPr>
        <p:txBody>
          <a:bodyPr vert="horz" lIns="0" tIns="0" rIns="0" bIns="0" rtlCol="0" anchor="ctr">
            <a:noAutofit/>
          </a:bodyPr>
          <a:lstStyle>
            <a:lvl1pPr marL="0" indent="0" algn="l" defTabSz="586003" rtl="0" eaLnBrk="1" latinLnBrk="0" hangingPunct="1">
              <a:lnSpc>
                <a:spcPct val="100000"/>
              </a:lnSpc>
              <a:spcBef>
                <a:spcPts val="1800"/>
              </a:spcBef>
              <a:buClrTx/>
              <a:buSzPct val="75000"/>
              <a:buFontTx/>
              <a:buNone/>
              <a:defRPr sz="2400" b="0" i="0" kern="120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mj-lt"/>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mj-lt"/>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defTabSz="430888">
              <a:spcBef>
                <a:spcPts val="1324"/>
              </a:spcBef>
            </a:pPr>
            <a:r>
              <a:rPr lang="en-US" sz="1800" dirty="0">
                <a:solidFill>
                  <a:srgbClr val="000000"/>
                </a:solidFill>
              </a:rPr>
              <a:t>Mike Pfeiffer</a:t>
            </a:r>
          </a:p>
        </p:txBody>
      </p:sp>
      <p:pic>
        <p:nvPicPr>
          <p:cNvPr id="6" name="Picture Placeholder 7">
            <a:extLst>
              <a:ext uri="{FF2B5EF4-FFF2-40B4-BE49-F238E27FC236}">
                <a16:creationId xmlns:a16="http://schemas.microsoft.com/office/drawing/2014/main" id="{160A7F62-5CF0-7440-A63D-E8134456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94961" y="3705485"/>
            <a:ext cx="1032935" cy="1032935"/>
          </a:xfrm>
          <a:prstGeom prst="ellipse">
            <a:avLst/>
          </a:prstGeom>
        </p:spPr>
      </p:pic>
      <p:sp>
        <p:nvSpPr>
          <p:cNvPr id="7" name="Text Placeholder 2">
            <a:extLst>
              <a:ext uri="{FF2B5EF4-FFF2-40B4-BE49-F238E27FC236}">
                <a16:creationId xmlns:a16="http://schemas.microsoft.com/office/drawing/2014/main" id="{F0500C3F-0C09-114F-8275-178E0F768E4B}"/>
              </a:ext>
            </a:extLst>
          </p:cNvPr>
          <p:cNvSpPr txBox="1">
            <a:spLocks/>
          </p:cNvSpPr>
          <p:nvPr/>
        </p:nvSpPr>
        <p:spPr>
          <a:xfrm>
            <a:off x="1678115" y="4221954"/>
            <a:ext cx="2657920" cy="218338"/>
          </a:xfrm>
          <a:prstGeom prst="rect">
            <a:avLst/>
          </a:prstGeom>
        </p:spPr>
        <p:txBody>
          <a:bodyPr vert="horz" lIns="0" tIns="0" rIns="0" bIns="0" rtlCol="0" anchor="ctr">
            <a:noAutofit/>
          </a:bodyPr>
          <a:lstStyle>
            <a:lvl1pPr marL="0" indent="0" algn="l" defTabSz="586003" rtl="0" eaLnBrk="1" latinLnBrk="0" hangingPunct="1">
              <a:lnSpc>
                <a:spcPct val="100000"/>
              </a:lnSpc>
              <a:spcBef>
                <a:spcPts val="1800"/>
              </a:spcBef>
              <a:buClrTx/>
              <a:buSzPct val="75000"/>
              <a:buFontTx/>
              <a:buNone/>
              <a:defRPr sz="2400" b="0" i="0" kern="120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mj-lt"/>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mj-lt"/>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defTabSz="430888">
              <a:spcBef>
                <a:spcPts val="1324"/>
              </a:spcBef>
            </a:pPr>
            <a:r>
              <a:rPr lang="en-US" sz="1350" dirty="0">
                <a:solidFill>
                  <a:srgbClr val="000000"/>
                </a:solidFill>
              </a:rPr>
              <a:t>Microsoft Azure MVP</a:t>
            </a:r>
          </a:p>
        </p:txBody>
      </p:sp>
      <p:pic>
        <p:nvPicPr>
          <p:cNvPr id="8" name="Picture 7">
            <a:extLst>
              <a:ext uri="{FF2B5EF4-FFF2-40B4-BE49-F238E27FC236}">
                <a16:creationId xmlns:a16="http://schemas.microsoft.com/office/drawing/2014/main" id="{4931FB17-01E5-9A4E-AA52-43AC6FB8FC5E}"/>
              </a:ext>
            </a:extLst>
          </p:cNvPr>
          <p:cNvPicPr>
            <a:picLocks noChangeAspect="1"/>
          </p:cNvPicPr>
          <p:nvPr/>
        </p:nvPicPr>
        <p:blipFill>
          <a:blip r:embed="rId4"/>
          <a:stretch>
            <a:fillRect/>
          </a:stretch>
        </p:blipFill>
        <p:spPr>
          <a:xfrm>
            <a:off x="494962" y="457962"/>
            <a:ext cx="2367609" cy="386549"/>
          </a:xfrm>
          <a:prstGeom prst="rect">
            <a:avLst/>
          </a:prstGeom>
        </p:spPr>
      </p:pic>
      <p:grpSp>
        <p:nvGrpSpPr>
          <p:cNvPr id="9" name="Group 8">
            <a:extLst>
              <a:ext uri="{FF2B5EF4-FFF2-40B4-BE49-F238E27FC236}">
                <a16:creationId xmlns:a16="http://schemas.microsoft.com/office/drawing/2014/main" id="{153ACE59-E06E-401B-B8FA-DD50E23BB518}"/>
              </a:ext>
            </a:extLst>
          </p:cNvPr>
          <p:cNvGrpSpPr/>
          <p:nvPr/>
        </p:nvGrpSpPr>
        <p:grpSpPr>
          <a:xfrm>
            <a:off x="6367966" y="3563020"/>
            <a:ext cx="2195838" cy="1212625"/>
            <a:chOff x="7363211" y="4623383"/>
            <a:chExt cx="2986492" cy="1649254"/>
          </a:xfrm>
        </p:grpSpPr>
        <p:pic>
          <p:nvPicPr>
            <p:cNvPr id="10" name="Picture 9">
              <a:extLst>
                <a:ext uri="{FF2B5EF4-FFF2-40B4-BE49-F238E27FC236}">
                  <a16:creationId xmlns:a16="http://schemas.microsoft.com/office/drawing/2014/main" id="{A1F2706A-1443-490A-80BD-7786C7A409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3211" y="4623383"/>
              <a:ext cx="1041634" cy="1649254"/>
            </a:xfrm>
            <a:prstGeom prst="rect">
              <a:avLst/>
            </a:prstGeom>
          </p:spPr>
        </p:pic>
        <p:pic>
          <p:nvPicPr>
            <p:cNvPr id="11" name="Picture 10">
              <a:extLst>
                <a:ext uri="{FF2B5EF4-FFF2-40B4-BE49-F238E27FC236}">
                  <a16:creationId xmlns:a16="http://schemas.microsoft.com/office/drawing/2014/main" id="{F1829896-EA8E-4A8B-8B68-4C91A4AB12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0449" y="4623383"/>
              <a:ext cx="1649254" cy="1649254"/>
            </a:xfrm>
            <a:prstGeom prst="rect">
              <a:avLst/>
            </a:prstGeom>
          </p:spPr>
        </p:pic>
      </p:grpSp>
      <p:pic>
        <p:nvPicPr>
          <p:cNvPr id="3" name="Picture 2">
            <a:extLst>
              <a:ext uri="{FF2B5EF4-FFF2-40B4-BE49-F238E27FC236}">
                <a16:creationId xmlns:a16="http://schemas.microsoft.com/office/drawing/2014/main" id="{44DFDB00-601A-405E-8011-919B18615816}"/>
              </a:ext>
            </a:extLst>
          </p:cNvPr>
          <p:cNvPicPr>
            <a:picLocks noChangeAspect="1"/>
          </p:cNvPicPr>
          <p:nvPr/>
        </p:nvPicPr>
        <p:blipFill>
          <a:blip r:embed="rId7"/>
          <a:stretch>
            <a:fillRect/>
          </a:stretch>
        </p:blipFill>
        <p:spPr>
          <a:xfrm>
            <a:off x="285008" y="3484076"/>
            <a:ext cx="4638333" cy="1291569"/>
          </a:xfrm>
          <a:prstGeom prst="rect">
            <a:avLst/>
          </a:prstGeom>
        </p:spPr>
      </p:pic>
      <p:pic>
        <p:nvPicPr>
          <p:cNvPr id="12" name="Picture 11">
            <a:extLst>
              <a:ext uri="{FF2B5EF4-FFF2-40B4-BE49-F238E27FC236}">
                <a16:creationId xmlns:a16="http://schemas.microsoft.com/office/drawing/2014/main" id="{728F0926-8730-4FB0-A0CF-2D8AB8B35F54}"/>
              </a:ext>
            </a:extLst>
          </p:cNvPr>
          <p:cNvPicPr>
            <a:picLocks noChangeAspect="1"/>
          </p:cNvPicPr>
          <p:nvPr/>
        </p:nvPicPr>
        <p:blipFill>
          <a:blip r:embed="rId8"/>
          <a:stretch>
            <a:fillRect/>
          </a:stretch>
        </p:blipFill>
        <p:spPr>
          <a:xfrm>
            <a:off x="7321490" y="3505558"/>
            <a:ext cx="1327549" cy="1327549"/>
          </a:xfrm>
          <a:prstGeom prst="rect">
            <a:avLst/>
          </a:prstGeom>
        </p:spPr>
      </p:pic>
    </p:spTree>
    <p:extLst>
      <p:ext uri="{BB962C8B-B14F-4D97-AF65-F5344CB8AC3E}">
        <p14:creationId xmlns:p14="http://schemas.microsoft.com/office/powerpoint/2010/main" val="40008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010059" y="4853656"/>
            <a:ext cx="2133941" cy="307777"/>
          </a:xfrm>
          <a:prstGeom prst="rect">
            <a:avLst/>
          </a:prstGeom>
          <a:noFill/>
        </p:spPr>
        <p:txBody>
          <a:bodyPr wrap="square" rtlCol="0">
            <a:spAutoFit/>
          </a:bodyPr>
          <a:lstStyle/>
          <a:p>
            <a:r>
              <a:rPr lang="en-US" sz="1400" b="1" dirty="0">
                <a:solidFill>
                  <a:srgbClr val="0070C0"/>
                </a:solidFill>
              </a:rPr>
              <a:t>https://timw.info/d7a91</a:t>
            </a:r>
          </a:p>
        </p:txBody>
      </p:sp>
      <p:grpSp>
        <p:nvGrpSpPr>
          <p:cNvPr id="3" name="Group 2">
            <a:extLst>
              <a:ext uri="{FF2B5EF4-FFF2-40B4-BE49-F238E27FC236}">
                <a16:creationId xmlns:a16="http://schemas.microsoft.com/office/drawing/2014/main" id="{F50C9DAC-621B-43BB-AA3A-D723F88E8009}"/>
              </a:ext>
            </a:extLst>
          </p:cNvPr>
          <p:cNvGrpSpPr/>
          <p:nvPr/>
        </p:nvGrpSpPr>
        <p:grpSpPr>
          <a:xfrm>
            <a:off x="206452" y="1"/>
            <a:ext cx="8731096" cy="4662534"/>
            <a:chOff x="524519" y="569894"/>
            <a:chExt cx="8094962" cy="4154506"/>
          </a:xfrm>
        </p:grpSpPr>
        <p:pic>
          <p:nvPicPr>
            <p:cNvPr id="7170" name="Picture 2" descr="Image for post">
              <a:extLst>
                <a:ext uri="{FF2B5EF4-FFF2-40B4-BE49-F238E27FC236}">
                  <a16:creationId xmlns:a16="http://schemas.microsoft.com/office/drawing/2014/main" id="{56FA79FD-E688-4799-AABD-A39150806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253" y="569894"/>
              <a:ext cx="8079228" cy="41545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819EA1B-D80F-4551-B0AF-C0E202B62548}"/>
                </a:ext>
              </a:extLst>
            </p:cNvPr>
            <p:cNvPicPr>
              <a:picLocks noChangeAspect="1"/>
            </p:cNvPicPr>
            <p:nvPr/>
          </p:nvPicPr>
          <p:blipFill>
            <a:blip r:embed="rId3"/>
            <a:stretch>
              <a:fillRect/>
            </a:stretch>
          </p:blipFill>
          <p:spPr>
            <a:xfrm>
              <a:off x="524519" y="569894"/>
              <a:ext cx="5378340" cy="630261"/>
            </a:xfrm>
            <a:prstGeom prst="rect">
              <a:avLst/>
            </a:prstGeom>
          </p:spPr>
        </p:pic>
      </p:gr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How a REST API Works</a:t>
            </a:r>
          </a:p>
        </p:txBody>
      </p:sp>
    </p:spTree>
    <p:extLst>
      <p:ext uri="{BB962C8B-B14F-4D97-AF65-F5344CB8AC3E}">
        <p14:creationId xmlns:p14="http://schemas.microsoft.com/office/powerpoint/2010/main" val="65100443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D4E3C8E-397C-4020-B456-7E09BD532B7D}"/>
              </a:ext>
            </a:extLst>
          </p:cNvPr>
          <p:cNvPicPr>
            <a:picLocks noChangeAspect="1"/>
          </p:cNvPicPr>
          <p:nvPr/>
        </p:nvPicPr>
        <p:blipFill>
          <a:blip r:embed="rId2"/>
          <a:stretch>
            <a:fillRect/>
          </a:stretch>
        </p:blipFill>
        <p:spPr>
          <a:xfrm>
            <a:off x="2184400" y="763579"/>
            <a:ext cx="4982838" cy="4150841"/>
          </a:xfrm>
          <a:prstGeom prst="rect">
            <a:avLst/>
          </a:prstGeom>
        </p:spPr>
      </p:pic>
    </p:spTree>
    <p:extLst>
      <p:ext uri="{BB962C8B-B14F-4D97-AF65-F5344CB8AC3E}">
        <p14:creationId xmlns:p14="http://schemas.microsoft.com/office/powerpoint/2010/main" val="26430001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EC91C99C-BCD7-46CF-92CD-5E5B5B42DF71}"/>
              </a:ext>
            </a:extLst>
          </p:cNvPr>
          <p:cNvPicPr>
            <a:picLocks noChangeAspect="1"/>
          </p:cNvPicPr>
          <p:nvPr/>
        </p:nvPicPr>
        <p:blipFill>
          <a:blip r:embed="rId2"/>
          <a:stretch>
            <a:fillRect/>
          </a:stretch>
        </p:blipFill>
        <p:spPr>
          <a:xfrm>
            <a:off x="1029166" y="555552"/>
            <a:ext cx="7466667" cy="4457143"/>
          </a:xfrm>
          <a:prstGeom prst="rect">
            <a:avLst/>
          </a:prstGeom>
        </p:spPr>
      </p:pic>
    </p:spTree>
    <p:extLst>
      <p:ext uri="{BB962C8B-B14F-4D97-AF65-F5344CB8AC3E}">
        <p14:creationId xmlns:p14="http://schemas.microsoft.com/office/powerpoint/2010/main" val="21103851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0062B087-26F2-44D0-8516-1666A31280FF}"/>
              </a:ext>
            </a:extLst>
          </p:cNvPr>
          <p:cNvPicPr>
            <a:picLocks noChangeAspect="1"/>
          </p:cNvPicPr>
          <p:nvPr/>
        </p:nvPicPr>
        <p:blipFill>
          <a:blip r:embed="rId2"/>
          <a:stretch>
            <a:fillRect/>
          </a:stretch>
        </p:blipFill>
        <p:spPr>
          <a:xfrm>
            <a:off x="2276637" y="652390"/>
            <a:ext cx="4590726" cy="4405073"/>
          </a:xfrm>
          <a:prstGeom prst="rect">
            <a:avLst/>
          </a:prstGeom>
        </p:spPr>
      </p:pic>
    </p:spTree>
    <p:extLst>
      <p:ext uri="{BB962C8B-B14F-4D97-AF65-F5344CB8AC3E}">
        <p14:creationId xmlns:p14="http://schemas.microsoft.com/office/powerpoint/2010/main" val="22689267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FDF3654-4C52-476E-8950-B05D0CFFE878}"/>
              </a:ext>
            </a:extLst>
          </p:cNvPr>
          <p:cNvPicPr>
            <a:picLocks noChangeAspect="1"/>
          </p:cNvPicPr>
          <p:nvPr/>
        </p:nvPicPr>
        <p:blipFill>
          <a:blip r:embed="rId2"/>
          <a:stretch>
            <a:fillRect/>
          </a:stretch>
        </p:blipFill>
        <p:spPr>
          <a:xfrm>
            <a:off x="1555750" y="596209"/>
            <a:ext cx="6214612" cy="4318211"/>
          </a:xfrm>
          <a:prstGeom prst="rect">
            <a:avLst/>
          </a:prstGeom>
        </p:spPr>
      </p:pic>
    </p:spTree>
    <p:extLst>
      <p:ext uri="{BB962C8B-B14F-4D97-AF65-F5344CB8AC3E}">
        <p14:creationId xmlns:p14="http://schemas.microsoft.com/office/powerpoint/2010/main" val="1723643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2776CD5F-9B54-4B3F-A74C-901E1DE77F24}"/>
              </a:ext>
            </a:extLst>
          </p:cNvPr>
          <p:cNvPicPr>
            <a:picLocks noChangeAspect="1"/>
          </p:cNvPicPr>
          <p:nvPr/>
        </p:nvPicPr>
        <p:blipFill>
          <a:blip r:embed="rId2"/>
          <a:stretch>
            <a:fillRect/>
          </a:stretch>
        </p:blipFill>
        <p:spPr>
          <a:xfrm>
            <a:off x="2660711" y="691980"/>
            <a:ext cx="4360482" cy="4222440"/>
          </a:xfrm>
          <a:prstGeom prst="rect">
            <a:avLst/>
          </a:prstGeom>
        </p:spPr>
      </p:pic>
    </p:spTree>
    <p:extLst>
      <p:ext uri="{BB962C8B-B14F-4D97-AF65-F5344CB8AC3E}">
        <p14:creationId xmlns:p14="http://schemas.microsoft.com/office/powerpoint/2010/main" val="349928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C3957062-330D-4AD4-8E5F-E7B373C62580}"/>
              </a:ext>
            </a:extLst>
          </p:cNvPr>
          <p:cNvPicPr>
            <a:picLocks noChangeAspect="1"/>
          </p:cNvPicPr>
          <p:nvPr/>
        </p:nvPicPr>
        <p:blipFill>
          <a:blip r:embed="rId2"/>
          <a:stretch>
            <a:fillRect/>
          </a:stretch>
        </p:blipFill>
        <p:spPr>
          <a:xfrm>
            <a:off x="1607453" y="597438"/>
            <a:ext cx="6408283" cy="4316982"/>
          </a:xfrm>
          <a:prstGeom prst="rect">
            <a:avLst/>
          </a:prstGeom>
        </p:spPr>
      </p:pic>
    </p:spTree>
    <p:extLst>
      <p:ext uri="{BB962C8B-B14F-4D97-AF65-F5344CB8AC3E}">
        <p14:creationId xmlns:p14="http://schemas.microsoft.com/office/powerpoint/2010/main" val="3715316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E60DCA9-415C-47FE-B102-9822B4CB920B}"/>
              </a:ext>
            </a:extLst>
          </p:cNvPr>
          <p:cNvPicPr>
            <a:picLocks noChangeAspect="1"/>
          </p:cNvPicPr>
          <p:nvPr/>
        </p:nvPicPr>
        <p:blipFill>
          <a:blip r:embed="rId2"/>
          <a:stretch>
            <a:fillRect/>
          </a:stretch>
        </p:blipFill>
        <p:spPr>
          <a:xfrm>
            <a:off x="2581750" y="704850"/>
            <a:ext cx="4210862" cy="4352614"/>
          </a:xfrm>
          <a:prstGeom prst="rect">
            <a:avLst/>
          </a:prstGeom>
        </p:spPr>
      </p:pic>
    </p:spTree>
    <p:extLst>
      <p:ext uri="{BB962C8B-B14F-4D97-AF65-F5344CB8AC3E}">
        <p14:creationId xmlns:p14="http://schemas.microsoft.com/office/powerpoint/2010/main" val="8190870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9DEE61F-761C-4063-A68B-0774482D2E88}"/>
              </a:ext>
            </a:extLst>
          </p:cNvPr>
          <p:cNvPicPr>
            <a:picLocks noChangeAspect="1"/>
          </p:cNvPicPr>
          <p:nvPr/>
        </p:nvPicPr>
        <p:blipFill>
          <a:blip r:embed="rId2"/>
          <a:stretch>
            <a:fillRect/>
          </a:stretch>
        </p:blipFill>
        <p:spPr>
          <a:xfrm>
            <a:off x="1473200" y="763382"/>
            <a:ext cx="6290804" cy="3869377"/>
          </a:xfrm>
          <a:prstGeom prst="rect">
            <a:avLst/>
          </a:prstGeom>
        </p:spPr>
      </p:pic>
    </p:spTree>
    <p:extLst>
      <p:ext uri="{BB962C8B-B14F-4D97-AF65-F5344CB8AC3E}">
        <p14:creationId xmlns:p14="http://schemas.microsoft.com/office/powerpoint/2010/main" val="23729740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392923BE-1139-474D-B132-FD842D2CF004}"/>
              </a:ext>
            </a:extLst>
          </p:cNvPr>
          <p:cNvPicPr>
            <a:picLocks noChangeAspect="1"/>
          </p:cNvPicPr>
          <p:nvPr/>
        </p:nvPicPr>
        <p:blipFill>
          <a:blip r:embed="rId2"/>
          <a:stretch>
            <a:fillRect/>
          </a:stretch>
        </p:blipFill>
        <p:spPr>
          <a:xfrm>
            <a:off x="2400299" y="834285"/>
            <a:ext cx="4570107" cy="4080135"/>
          </a:xfrm>
          <a:prstGeom prst="rect">
            <a:avLst/>
          </a:prstGeom>
        </p:spPr>
      </p:pic>
    </p:spTree>
    <p:extLst>
      <p:ext uri="{BB962C8B-B14F-4D97-AF65-F5344CB8AC3E}">
        <p14:creationId xmlns:p14="http://schemas.microsoft.com/office/powerpoint/2010/main" val="3205041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B779784D-CB85-4336-A349-0F59BE40511C}"/>
              </a:ext>
            </a:extLst>
          </p:cNvPr>
          <p:cNvPicPr>
            <a:picLocks noChangeAspect="1"/>
          </p:cNvPicPr>
          <p:nvPr/>
        </p:nvPicPr>
        <p:blipFill>
          <a:blip r:embed="rId2"/>
          <a:stretch>
            <a:fillRect/>
          </a:stretch>
        </p:blipFill>
        <p:spPr>
          <a:xfrm>
            <a:off x="1144371" y="707833"/>
            <a:ext cx="6979774" cy="3978202"/>
          </a:xfrm>
          <a:prstGeom prst="rect">
            <a:avLst/>
          </a:prstGeom>
        </p:spPr>
      </p:pic>
    </p:spTree>
    <p:extLst>
      <p:ext uri="{BB962C8B-B14F-4D97-AF65-F5344CB8AC3E}">
        <p14:creationId xmlns:p14="http://schemas.microsoft.com/office/powerpoint/2010/main" val="2616384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AI Workloads and Responsible AI</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155082529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7221398-263E-4E35-9E36-14988C1564F3}"/>
              </a:ext>
            </a:extLst>
          </p:cNvPr>
          <p:cNvPicPr>
            <a:picLocks noChangeAspect="1"/>
          </p:cNvPicPr>
          <p:nvPr/>
        </p:nvPicPr>
        <p:blipFill>
          <a:blip r:embed="rId2"/>
          <a:stretch>
            <a:fillRect/>
          </a:stretch>
        </p:blipFill>
        <p:spPr>
          <a:xfrm>
            <a:off x="1972000" y="676325"/>
            <a:ext cx="5200000" cy="4238095"/>
          </a:xfrm>
          <a:prstGeom prst="rect">
            <a:avLst/>
          </a:prstGeom>
        </p:spPr>
      </p:pic>
    </p:spTree>
    <p:extLst>
      <p:ext uri="{BB962C8B-B14F-4D97-AF65-F5344CB8AC3E}">
        <p14:creationId xmlns:p14="http://schemas.microsoft.com/office/powerpoint/2010/main" val="3423400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36CD8D0F-B0E9-4230-8513-D23F2CA8CF5C}"/>
              </a:ext>
            </a:extLst>
          </p:cNvPr>
          <p:cNvPicPr>
            <a:picLocks noChangeAspect="1"/>
          </p:cNvPicPr>
          <p:nvPr/>
        </p:nvPicPr>
        <p:blipFill>
          <a:blip r:embed="rId2"/>
          <a:stretch>
            <a:fillRect/>
          </a:stretch>
        </p:blipFill>
        <p:spPr>
          <a:xfrm>
            <a:off x="1301750" y="682645"/>
            <a:ext cx="6979774" cy="4031961"/>
          </a:xfrm>
          <a:prstGeom prst="rect">
            <a:avLst/>
          </a:prstGeom>
        </p:spPr>
      </p:pic>
    </p:spTree>
    <p:extLst>
      <p:ext uri="{BB962C8B-B14F-4D97-AF65-F5344CB8AC3E}">
        <p14:creationId xmlns:p14="http://schemas.microsoft.com/office/powerpoint/2010/main" val="38854042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E9B7BFFC-D326-4C97-AA9A-DA8E43B6D640}"/>
              </a:ext>
            </a:extLst>
          </p:cNvPr>
          <p:cNvPicPr>
            <a:picLocks noChangeAspect="1"/>
          </p:cNvPicPr>
          <p:nvPr/>
        </p:nvPicPr>
        <p:blipFill>
          <a:blip r:embed="rId2"/>
          <a:stretch>
            <a:fillRect/>
          </a:stretch>
        </p:blipFill>
        <p:spPr>
          <a:xfrm>
            <a:off x="2571750" y="675409"/>
            <a:ext cx="4566916" cy="4329674"/>
          </a:xfrm>
          <a:prstGeom prst="rect">
            <a:avLst/>
          </a:prstGeom>
        </p:spPr>
      </p:pic>
    </p:spTree>
    <p:extLst>
      <p:ext uri="{BB962C8B-B14F-4D97-AF65-F5344CB8AC3E}">
        <p14:creationId xmlns:p14="http://schemas.microsoft.com/office/powerpoint/2010/main" val="20379233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883417D3-69C7-410B-AAC6-B994FCB8E033}"/>
              </a:ext>
            </a:extLst>
          </p:cNvPr>
          <p:cNvPicPr>
            <a:picLocks noChangeAspect="1"/>
          </p:cNvPicPr>
          <p:nvPr/>
        </p:nvPicPr>
        <p:blipFill>
          <a:blip r:embed="rId2"/>
          <a:stretch>
            <a:fillRect/>
          </a:stretch>
        </p:blipFill>
        <p:spPr>
          <a:xfrm>
            <a:off x="1201175" y="704482"/>
            <a:ext cx="6741650" cy="4138696"/>
          </a:xfrm>
          <a:prstGeom prst="rect">
            <a:avLst/>
          </a:prstGeom>
        </p:spPr>
      </p:pic>
    </p:spTree>
    <p:extLst>
      <p:ext uri="{BB962C8B-B14F-4D97-AF65-F5344CB8AC3E}">
        <p14:creationId xmlns:p14="http://schemas.microsoft.com/office/powerpoint/2010/main" val="39380863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7DEB336-B149-4F65-9DFF-A8892446B282}"/>
              </a:ext>
            </a:extLst>
          </p:cNvPr>
          <p:cNvPicPr>
            <a:picLocks noChangeAspect="1"/>
          </p:cNvPicPr>
          <p:nvPr/>
        </p:nvPicPr>
        <p:blipFill>
          <a:blip r:embed="rId2"/>
          <a:stretch>
            <a:fillRect/>
          </a:stretch>
        </p:blipFill>
        <p:spPr>
          <a:xfrm>
            <a:off x="2463800" y="705025"/>
            <a:ext cx="4517724" cy="4258803"/>
          </a:xfrm>
          <a:prstGeom prst="rect">
            <a:avLst/>
          </a:prstGeom>
        </p:spPr>
      </p:pic>
    </p:spTree>
    <p:extLst>
      <p:ext uri="{BB962C8B-B14F-4D97-AF65-F5344CB8AC3E}">
        <p14:creationId xmlns:p14="http://schemas.microsoft.com/office/powerpoint/2010/main" val="19114748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BFC7843-B7C3-4452-8C61-A04B058B1C8A}"/>
              </a:ext>
            </a:extLst>
          </p:cNvPr>
          <p:cNvPicPr>
            <a:picLocks noChangeAspect="1"/>
          </p:cNvPicPr>
          <p:nvPr/>
        </p:nvPicPr>
        <p:blipFill>
          <a:blip r:embed="rId2"/>
          <a:stretch>
            <a:fillRect/>
          </a:stretch>
        </p:blipFill>
        <p:spPr>
          <a:xfrm>
            <a:off x="1193800" y="772852"/>
            <a:ext cx="6995650" cy="4141568"/>
          </a:xfrm>
          <a:prstGeom prst="rect">
            <a:avLst/>
          </a:prstGeom>
        </p:spPr>
      </p:pic>
    </p:spTree>
    <p:extLst>
      <p:ext uri="{BB962C8B-B14F-4D97-AF65-F5344CB8AC3E}">
        <p14:creationId xmlns:p14="http://schemas.microsoft.com/office/powerpoint/2010/main" val="14116649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9F44D695-7104-4C07-BE68-DF7B66A66E85}"/>
              </a:ext>
            </a:extLst>
          </p:cNvPr>
          <p:cNvPicPr>
            <a:picLocks noChangeAspect="1"/>
          </p:cNvPicPr>
          <p:nvPr/>
        </p:nvPicPr>
        <p:blipFill>
          <a:blip r:embed="rId2"/>
          <a:stretch>
            <a:fillRect/>
          </a:stretch>
        </p:blipFill>
        <p:spPr>
          <a:xfrm>
            <a:off x="2154545" y="717118"/>
            <a:ext cx="4923809" cy="3961905"/>
          </a:xfrm>
          <a:prstGeom prst="rect">
            <a:avLst/>
          </a:prstGeom>
        </p:spPr>
      </p:pic>
    </p:spTree>
    <p:extLst>
      <p:ext uri="{BB962C8B-B14F-4D97-AF65-F5344CB8AC3E}">
        <p14:creationId xmlns:p14="http://schemas.microsoft.com/office/powerpoint/2010/main" val="4304692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DF2B395D-3EA3-4C9D-8058-1C2B9F6DAD0B}"/>
              </a:ext>
            </a:extLst>
          </p:cNvPr>
          <p:cNvPicPr>
            <a:picLocks noChangeAspect="1"/>
          </p:cNvPicPr>
          <p:nvPr/>
        </p:nvPicPr>
        <p:blipFill>
          <a:blip r:embed="rId2"/>
          <a:stretch>
            <a:fillRect/>
          </a:stretch>
        </p:blipFill>
        <p:spPr>
          <a:xfrm>
            <a:off x="1038678" y="602833"/>
            <a:ext cx="7257143" cy="4190476"/>
          </a:xfrm>
          <a:prstGeom prst="rect">
            <a:avLst/>
          </a:prstGeom>
        </p:spPr>
      </p:pic>
    </p:spTree>
    <p:extLst>
      <p:ext uri="{BB962C8B-B14F-4D97-AF65-F5344CB8AC3E}">
        <p14:creationId xmlns:p14="http://schemas.microsoft.com/office/powerpoint/2010/main" val="35025253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28CD5340-03CE-4B29-B440-A803DA0FD065}"/>
              </a:ext>
            </a:extLst>
          </p:cNvPr>
          <p:cNvPicPr>
            <a:picLocks noChangeAspect="1"/>
          </p:cNvPicPr>
          <p:nvPr/>
        </p:nvPicPr>
        <p:blipFill>
          <a:blip r:embed="rId2"/>
          <a:stretch>
            <a:fillRect/>
          </a:stretch>
        </p:blipFill>
        <p:spPr>
          <a:xfrm>
            <a:off x="2216149" y="718542"/>
            <a:ext cx="4857431" cy="4195878"/>
          </a:xfrm>
          <a:prstGeom prst="rect">
            <a:avLst/>
          </a:prstGeom>
        </p:spPr>
      </p:pic>
    </p:spTree>
    <p:extLst>
      <p:ext uri="{BB962C8B-B14F-4D97-AF65-F5344CB8AC3E}">
        <p14:creationId xmlns:p14="http://schemas.microsoft.com/office/powerpoint/2010/main" val="9752220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632FA4E-7DF3-474C-8B95-769D0C09C615}"/>
              </a:ext>
            </a:extLst>
          </p:cNvPr>
          <p:cNvPicPr>
            <a:picLocks noChangeAspect="1"/>
          </p:cNvPicPr>
          <p:nvPr/>
        </p:nvPicPr>
        <p:blipFill>
          <a:blip r:embed="rId2"/>
          <a:stretch>
            <a:fillRect/>
          </a:stretch>
        </p:blipFill>
        <p:spPr>
          <a:xfrm>
            <a:off x="1008514" y="617118"/>
            <a:ext cx="7228571" cy="4161905"/>
          </a:xfrm>
          <a:prstGeom prst="rect">
            <a:avLst/>
          </a:prstGeom>
        </p:spPr>
      </p:pic>
    </p:spTree>
    <p:extLst>
      <p:ext uri="{BB962C8B-B14F-4D97-AF65-F5344CB8AC3E}">
        <p14:creationId xmlns:p14="http://schemas.microsoft.com/office/powerpoint/2010/main" val="1120999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2B8B94-96A4-4081-AF7D-E9995D123C0C}"/>
              </a:ext>
            </a:extLst>
          </p:cNvPr>
          <p:cNvSpPr/>
          <p:nvPr/>
        </p:nvSpPr>
        <p:spPr bwMode="auto">
          <a:xfrm>
            <a:off x="5912352" y="1531757"/>
            <a:ext cx="2728780" cy="2697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p:txBody>
          <a:bodyPr/>
          <a:lstStyle/>
          <a:p>
            <a:r>
              <a:rPr lang="en-US" dirty="0"/>
              <a:t>What is Artificial Intelligence?</a:t>
            </a:r>
          </a:p>
        </p:txBody>
      </p:sp>
      <p:sp>
        <p:nvSpPr>
          <p:cNvPr id="7" name="Text Placeholder 6">
            <a:extLst>
              <a:ext uri="{FF2B5EF4-FFF2-40B4-BE49-F238E27FC236}">
                <a16:creationId xmlns:a16="http://schemas.microsoft.com/office/drawing/2014/main" id="{AF45012D-E680-46E7-9FA4-56610DFE00B1}"/>
              </a:ext>
            </a:extLst>
          </p:cNvPr>
          <p:cNvSpPr>
            <a:spLocks noGrp="1"/>
          </p:cNvSpPr>
          <p:nvPr>
            <p:ph type="body" sz="quarter" idx="10"/>
          </p:nvPr>
        </p:nvSpPr>
        <p:spPr>
          <a:xfrm>
            <a:off x="193164" y="1294088"/>
            <a:ext cx="5496843" cy="1853585"/>
          </a:xfrm>
        </p:spPr>
        <p:txBody>
          <a:bodyPr>
            <a:noAutofit/>
          </a:bodyPr>
          <a:lstStyle/>
          <a:p>
            <a:pPr marL="0" indent="0">
              <a:buNone/>
            </a:pPr>
            <a:r>
              <a:rPr lang="en-US" sz="2400" dirty="0"/>
              <a:t>Software that imitates human capabilities</a:t>
            </a:r>
          </a:p>
          <a:p>
            <a:endParaRPr lang="en-US" sz="600" dirty="0"/>
          </a:p>
          <a:p>
            <a:pPr lvl="1"/>
            <a:r>
              <a:rPr lang="en-US" sz="2000" dirty="0"/>
              <a:t>Making decisions based on data and past experience</a:t>
            </a:r>
          </a:p>
          <a:p>
            <a:pPr lvl="1"/>
            <a:r>
              <a:rPr lang="en-US" sz="2000" dirty="0"/>
              <a:t>Recognizing abnormal events</a:t>
            </a:r>
          </a:p>
          <a:p>
            <a:pPr lvl="1"/>
            <a:r>
              <a:rPr lang="en-US" sz="2000" dirty="0"/>
              <a:t>Interpreting visual input</a:t>
            </a:r>
          </a:p>
          <a:p>
            <a:pPr lvl="1"/>
            <a:r>
              <a:rPr lang="en-US" sz="2000" dirty="0"/>
              <a:t>Understanding written and spoken language</a:t>
            </a:r>
          </a:p>
          <a:p>
            <a:pPr lvl="1"/>
            <a:r>
              <a:rPr lang="en-US" sz="2000" dirty="0"/>
              <a:t>Engaging in dialogs and conversations</a:t>
            </a:r>
          </a:p>
        </p:txBody>
      </p:sp>
      <p:pic>
        <p:nvPicPr>
          <p:cNvPr id="3" name="Graphic 2" descr="Head with gears">
            <a:extLst>
              <a:ext uri="{FF2B5EF4-FFF2-40B4-BE49-F238E27FC236}">
                <a16:creationId xmlns:a16="http://schemas.microsoft.com/office/drawing/2014/main" id="{63834BF0-1A42-4E93-BFC8-6027AC742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5875135" y="1554321"/>
            <a:ext cx="2652689" cy="2652689"/>
          </a:xfrm>
          <a:prstGeom prst="rect">
            <a:avLst/>
          </a:prstGeom>
        </p:spPr>
      </p:pic>
    </p:spTree>
    <p:extLst>
      <p:ext uri="{BB962C8B-B14F-4D97-AF65-F5344CB8AC3E}">
        <p14:creationId xmlns:p14="http://schemas.microsoft.com/office/powerpoint/2010/main" val="272742881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CCB765F-9435-4CD1-8C86-D0626D4D4CCE}"/>
              </a:ext>
            </a:extLst>
          </p:cNvPr>
          <p:cNvPicPr>
            <a:picLocks noChangeAspect="1"/>
          </p:cNvPicPr>
          <p:nvPr/>
        </p:nvPicPr>
        <p:blipFill>
          <a:blip r:embed="rId2"/>
          <a:stretch>
            <a:fillRect/>
          </a:stretch>
        </p:blipFill>
        <p:spPr>
          <a:xfrm>
            <a:off x="2286000" y="626395"/>
            <a:ext cx="4798674" cy="4351697"/>
          </a:xfrm>
          <a:prstGeom prst="rect">
            <a:avLst/>
          </a:prstGeom>
        </p:spPr>
      </p:pic>
    </p:spTree>
    <p:extLst>
      <p:ext uri="{BB962C8B-B14F-4D97-AF65-F5344CB8AC3E}">
        <p14:creationId xmlns:p14="http://schemas.microsoft.com/office/powerpoint/2010/main" val="7748541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D3A75E97-9418-4C48-8B74-6EEE3B781D0C}"/>
              </a:ext>
            </a:extLst>
          </p:cNvPr>
          <p:cNvPicPr>
            <a:picLocks noChangeAspect="1"/>
          </p:cNvPicPr>
          <p:nvPr/>
        </p:nvPicPr>
        <p:blipFill>
          <a:blip r:embed="rId2"/>
          <a:stretch>
            <a:fillRect/>
          </a:stretch>
        </p:blipFill>
        <p:spPr>
          <a:xfrm>
            <a:off x="1030750" y="628706"/>
            <a:ext cx="7400000" cy="4285714"/>
          </a:xfrm>
          <a:prstGeom prst="rect">
            <a:avLst/>
          </a:prstGeom>
        </p:spPr>
      </p:pic>
    </p:spTree>
    <p:extLst>
      <p:ext uri="{BB962C8B-B14F-4D97-AF65-F5344CB8AC3E}">
        <p14:creationId xmlns:p14="http://schemas.microsoft.com/office/powerpoint/2010/main" val="736012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9665A86-FD54-4C3A-8218-FBD03308B4A1}"/>
              </a:ext>
            </a:extLst>
          </p:cNvPr>
          <p:cNvPicPr>
            <a:picLocks noChangeAspect="1"/>
          </p:cNvPicPr>
          <p:nvPr/>
        </p:nvPicPr>
        <p:blipFill>
          <a:blip r:embed="rId2"/>
          <a:stretch>
            <a:fillRect/>
          </a:stretch>
        </p:blipFill>
        <p:spPr>
          <a:xfrm>
            <a:off x="2427740" y="711004"/>
            <a:ext cx="4653783" cy="4203416"/>
          </a:xfrm>
          <a:prstGeom prst="rect">
            <a:avLst/>
          </a:prstGeom>
        </p:spPr>
      </p:pic>
    </p:spTree>
    <p:extLst>
      <p:ext uri="{BB962C8B-B14F-4D97-AF65-F5344CB8AC3E}">
        <p14:creationId xmlns:p14="http://schemas.microsoft.com/office/powerpoint/2010/main" val="39211738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70F2D833-4189-45C8-9788-A8B1AE3989AF}"/>
              </a:ext>
            </a:extLst>
          </p:cNvPr>
          <p:cNvPicPr>
            <a:picLocks noChangeAspect="1"/>
          </p:cNvPicPr>
          <p:nvPr/>
        </p:nvPicPr>
        <p:blipFill>
          <a:blip r:embed="rId2"/>
          <a:stretch>
            <a:fillRect/>
          </a:stretch>
        </p:blipFill>
        <p:spPr>
          <a:xfrm>
            <a:off x="829143" y="657277"/>
            <a:ext cx="7485714" cy="4257143"/>
          </a:xfrm>
          <a:prstGeom prst="rect">
            <a:avLst/>
          </a:prstGeom>
        </p:spPr>
      </p:pic>
    </p:spTree>
    <p:extLst>
      <p:ext uri="{BB962C8B-B14F-4D97-AF65-F5344CB8AC3E}">
        <p14:creationId xmlns:p14="http://schemas.microsoft.com/office/powerpoint/2010/main" val="2581442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D635629-0C24-4234-82FB-99C37C29F60A}"/>
              </a:ext>
            </a:extLst>
          </p:cNvPr>
          <p:cNvPicPr>
            <a:picLocks noChangeAspect="1"/>
          </p:cNvPicPr>
          <p:nvPr/>
        </p:nvPicPr>
        <p:blipFill>
          <a:blip r:embed="rId2"/>
          <a:stretch>
            <a:fillRect/>
          </a:stretch>
        </p:blipFill>
        <p:spPr>
          <a:xfrm>
            <a:off x="2293688" y="674485"/>
            <a:ext cx="4768787" cy="4239935"/>
          </a:xfrm>
          <a:prstGeom prst="rect">
            <a:avLst/>
          </a:prstGeom>
        </p:spPr>
      </p:pic>
    </p:spTree>
    <p:extLst>
      <p:ext uri="{BB962C8B-B14F-4D97-AF65-F5344CB8AC3E}">
        <p14:creationId xmlns:p14="http://schemas.microsoft.com/office/powerpoint/2010/main" val="8804492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848A1282-23D3-483F-B4AD-63E03DDAA8DC}"/>
              </a:ext>
            </a:extLst>
          </p:cNvPr>
          <p:cNvPicPr>
            <a:picLocks noChangeAspect="1"/>
          </p:cNvPicPr>
          <p:nvPr/>
        </p:nvPicPr>
        <p:blipFill>
          <a:blip r:embed="rId2"/>
          <a:stretch>
            <a:fillRect/>
          </a:stretch>
        </p:blipFill>
        <p:spPr>
          <a:xfrm>
            <a:off x="1238250" y="652844"/>
            <a:ext cx="6879764" cy="4133191"/>
          </a:xfrm>
          <a:prstGeom prst="rect">
            <a:avLst/>
          </a:prstGeom>
        </p:spPr>
      </p:pic>
    </p:spTree>
    <p:extLst>
      <p:ext uri="{BB962C8B-B14F-4D97-AF65-F5344CB8AC3E}">
        <p14:creationId xmlns:p14="http://schemas.microsoft.com/office/powerpoint/2010/main" val="3038182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343DAF2-9B66-4123-90CA-B0066495F8F0}"/>
              </a:ext>
            </a:extLst>
          </p:cNvPr>
          <p:cNvPicPr>
            <a:picLocks noChangeAspect="1"/>
          </p:cNvPicPr>
          <p:nvPr/>
        </p:nvPicPr>
        <p:blipFill>
          <a:blip r:embed="rId2"/>
          <a:stretch>
            <a:fillRect/>
          </a:stretch>
        </p:blipFill>
        <p:spPr>
          <a:xfrm>
            <a:off x="2540000" y="601447"/>
            <a:ext cx="4324052" cy="4384588"/>
          </a:xfrm>
          <a:prstGeom prst="rect">
            <a:avLst/>
          </a:prstGeom>
        </p:spPr>
      </p:pic>
    </p:spTree>
    <p:extLst>
      <p:ext uri="{BB962C8B-B14F-4D97-AF65-F5344CB8AC3E}">
        <p14:creationId xmlns:p14="http://schemas.microsoft.com/office/powerpoint/2010/main" val="41649626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7BE9561-8448-4D49-B060-F4CFC902779C}"/>
              </a:ext>
            </a:extLst>
          </p:cNvPr>
          <p:cNvPicPr>
            <a:picLocks noChangeAspect="1"/>
          </p:cNvPicPr>
          <p:nvPr/>
        </p:nvPicPr>
        <p:blipFill>
          <a:blip r:embed="rId2"/>
          <a:stretch>
            <a:fillRect/>
          </a:stretch>
        </p:blipFill>
        <p:spPr>
          <a:xfrm>
            <a:off x="1333905" y="1009845"/>
            <a:ext cx="6476190" cy="3123809"/>
          </a:xfrm>
          <a:prstGeom prst="rect">
            <a:avLst/>
          </a:prstGeom>
        </p:spPr>
      </p:pic>
    </p:spTree>
    <p:extLst>
      <p:ext uri="{BB962C8B-B14F-4D97-AF65-F5344CB8AC3E}">
        <p14:creationId xmlns:p14="http://schemas.microsoft.com/office/powerpoint/2010/main" val="30574756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2712AA91-9CFA-4F89-B4D9-0C7CE020B5A1}"/>
              </a:ext>
            </a:extLst>
          </p:cNvPr>
          <p:cNvPicPr>
            <a:picLocks noChangeAspect="1"/>
          </p:cNvPicPr>
          <p:nvPr/>
        </p:nvPicPr>
        <p:blipFill>
          <a:blip r:embed="rId2"/>
          <a:stretch>
            <a:fillRect/>
          </a:stretch>
        </p:blipFill>
        <p:spPr>
          <a:xfrm>
            <a:off x="1913278" y="923944"/>
            <a:ext cx="5457143" cy="3990476"/>
          </a:xfrm>
          <a:prstGeom prst="rect">
            <a:avLst/>
          </a:prstGeom>
        </p:spPr>
      </p:pic>
    </p:spTree>
    <p:extLst>
      <p:ext uri="{BB962C8B-B14F-4D97-AF65-F5344CB8AC3E}">
        <p14:creationId xmlns:p14="http://schemas.microsoft.com/office/powerpoint/2010/main" val="20269681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0D8E7BA2-6581-4AE6-855C-8A73468F2385}"/>
              </a:ext>
            </a:extLst>
          </p:cNvPr>
          <p:cNvPicPr>
            <a:picLocks noChangeAspect="1"/>
          </p:cNvPicPr>
          <p:nvPr/>
        </p:nvPicPr>
        <p:blipFill>
          <a:blip r:embed="rId2"/>
          <a:stretch>
            <a:fillRect/>
          </a:stretch>
        </p:blipFill>
        <p:spPr>
          <a:xfrm>
            <a:off x="1300571" y="919369"/>
            <a:ext cx="6542857" cy="3304762"/>
          </a:xfrm>
          <a:prstGeom prst="rect">
            <a:avLst/>
          </a:prstGeom>
        </p:spPr>
      </p:pic>
    </p:spTree>
    <p:extLst>
      <p:ext uri="{BB962C8B-B14F-4D97-AF65-F5344CB8AC3E}">
        <p14:creationId xmlns:p14="http://schemas.microsoft.com/office/powerpoint/2010/main" val="2001065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7">
            <a:extLst>
              <a:ext uri="{FF2B5EF4-FFF2-40B4-BE49-F238E27FC236}">
                <a16:creationId xmlns:a16="http://schemas.microsoft.com/office/drawing/2014/main" id="{037901E4-55F4-4729-A31E-880F28BFE06D}"/>
              </a:ext>
            </a:extLst>
          </p:cNvPr>
          <p:cNvGraphicFramePr>
            <a:graphicFrameLocks noGrp="1"/>
          </p:cNvGraphicFramePr>
          <p:nvPr/>
        </p:nvGraphicFramePr>
        <p:xfrm>
          <a:off x="475169" y="1186128"/>
          <a:ext cx="8106993" cy="3402105"/>
        </p:xfrm>
        <a:graphic>
          <a:graphicData uri="http://schemas.openxmlformats.org/drawingml/2006/table">
            <a:tbl>
              <a:tblPr firstRow="1" bandRow="1">
                <a:tableStyleId>{5940675A-B579-460E-94D1-54222C63F5DA}</a:tableStyleId>
              </a:tblPr>
              <a:tblGrid>
                <a:gridCol w="760949">
                  <a:extLst>
                    <a:ext uri="{9D8B030D-6E8A-4147-A177-3AD203B41FA5}">
                      <a16:colId xmlns:a16="http://schemas.microsoft.com/office/drawing/2014/main" val="3578943820"/>
                    </a:ext>
                  </a:extLst>
                </a:gridCol>
                <a:gridCol w="3569573">
                  <a:extLst>
                    <a:ext uri="{9D8B030D-6E8A-4147-A177-3AD203B41FA5}">
                      <a16:colId xmlns:a16="http://schemas.microsoft.com/office/drawing/2014/main" val="3172409955"/>
                    </a:ext>
                  </a:extLst>
                </a:gridCol>
                <a:gridCol w="3776471">
                  <a:extLst>
                    <a:ext uri="{9D8B030D-6E8A-4147-A177-3AD203B41FA5}">
                      <a16:colId xmlns:a16="http://schemas.microsoft.com/office/drawing/2014/main" val="1925463671"/>
                    </a:ext>
                  </a:extLst>
                </a:gridCol>
              </a:tblGrid>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Machine Learning</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Predictive models based on data and statistics – the foundation for AI</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061909"/>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Anomaly Detection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Systems that detect unusual patterns or events, enabling pre-emptive action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828244"/>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Computer Vision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Applications that interpret visual input from cameras, images, or videos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72490"/>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Natural Language Processing</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Applications that can interpret written or spoken language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878531"/>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sz="2100" dirty="0"/>
                        <a:t>Conversational AI</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AI agents, (or </a:t>
                      </a:r>
                      <a:r>
                        <a:rPr lang="en-US" sz="1400" i="1" dirty="0"/>
                        <a:t>bots</a:t>
                      </a:r>
                      <a:r>
                        <a:rPr lang="en-US" sz="1400" dirty="0"/>
                        <a:t>), that can engage in dialogs with human users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658521"/>
                  </a:ext>
                </a:extLst>
              </a:tr>
            </a:tbl>
          </a:graphicData>
        </a:graphic>
      </p:graphicFrame>
      <p:sp>
        <p:nvSpPr>
          <p:cNvPr id="2" name="Title 1">
            <a:extLst>
              <a:ext uri="{FF2B5EF4-FFF2-40B4-BE49-F238E27FC236}">
                <a16:creationId xmlns:a16="http://schemas.microsoft.com/office/drawing/2014/main" id="{C80E36F9-5B9C-4C33-9208-6BED2FB2122B}"/>
              </a:ext>
            </a:extLst>
          </p:cNvPr>
          <p:cNvSpPr>
            <a:spLocks noGrp="1"/>
          </p:cNvSpPr>
          <p:nvPr>
            <p:ph type="title"/>
          </p:nvPr>
        </p:nvSpPr>
        <p:spPr/>
        <p:txBody>
          <a:bodyPr/>
          <a:lstStyle/>
          <a:p>
            <a:r>
              <a:rPr lang="en-US" dirty="0"/>
              <a:t>Common AI Workloads</a:t>
            </a:r>
          </a:p>
        </p:txBody>
      </p:sp>
      <p:grpSp>
        <p:nvGrpSpPr>
          <p:cNvPr id="70" name="Group 69">
            <a:extLst>
              <a:ext uri="{FF2B5EF4-FFF2-40B4-BE49-F238E27FC236}">
                <a16:creationId xmlns:a16="http://schemas.microsoft.com/office/drawing/2014/main" id="{4FBFA84B-490E-4EE1-8965-52B1F0048B29}"/>
              </a:ext>
            </a:extLst>
          </p:cNvPr>
          <p:cNvGrpSpPr/>
          <p:nvPr/>
        </p:nvGrpSpPr>
        <p:grpSpPr>
          <a:xfrm>
            <a:off x="626188" y="3260547"/>
            <a:ext cx="557432" cy="664183"/>
            <a:chOff x="9327742" y="3148475"/>
            <a:chExt cx="828325" cy="1029192"/>
          </a:xfrm>
          <a:solidFill>
            <a:schemeClr val="bg1"/>
          </a:solidFill>
        </p:grpSpPr>
        <p:pic>
          <p:nvPicPr>
            <p:cNvPr id="55" name="Graphic 54" descr="Open book">
              <a:extLst>
                <a:ext uri="{FF2B5EF4-FFF2-40B4-BE49-F238E27FC236}">
                  <a16:creationId xmlns:a16="http://schemas.microsoft.com/office/drawing/2014/main" id="{B6094122-AFDE-4B2F-905C-F3D8F200BE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742" y="3586018"/>
              <a:ext cx="591649" cy="591649"/>
            </a:xfrm>
            <a:prstGeom prst="rect">
              <a:avLst/>
            </a:prstGeom>
          </p:spPr>
        </p:pic>
        <p:pic>
          <p:nvPicPr>
            <p:cNvPr id="61" name="Graphic 60" descr="Chat">
              <a:extLst>
                <a:ext uri="{FF2B5EF4-FFF2-40B4-BE49-F238E27FC236}">
                  <a16:creationId xmlns:a16="http://schemas.microsoft.com/office/drawing/2014/main" id="{229B76BE-6470-4525-A579-7CF5114774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7362" y="3148475"/>
              <a:ext cx="678705" cy="678705"/>
            </a:xfrm>
            <a:prstGeom prst="rect">
              <a:avLst/>
            </a:prstGeom>
          </p:spPr>
        </p:pic>
      </p:grpSp>
      <p:pic>
        <p:nvPicPr>
          <p:cNvPr id="4" name="Graphic 3" descr="Eye Scan">
            <a:extLst>
              <a:ext uri="{FF2B5EF4-FFF2-40B4-BE49-F238E27FC236}">
                <a16:creationId xmlns:a16="http://schemas.microsoft.com/office/drawing/2014/main" id="{1CDEFD37-1F42-4208-9797-8C6155CE7A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755" y="2608536"/>
            <a:ext cx="594673" cy="594673"/>
          </a:xfrm>
          <a:prstGeom prst="rect">
            <a:avLst/>
          </a:prstGeom>
        </p:spPr>
      </p:pic>
      <p:grpSp>
        <p:nvGrpSpPr>
          <p:cNvPr id="26" name="Group 25">
            <a:extLst>
              <a:ext uri="{FF2B5EF4-FFF2-40B4-BE49-F238E27FC236}">
                <a16:creationId xmlns:a16="http://schemas.microsoft.com/office/drawing/2014/main" id="{0BF19253-B6B5-47BD-9E5E-88B610525B95}"/>
              </a:ext>
            </a:extLst>
          </p:cNvPr>
          <p:cNvGrpSpPr/>
          <p:nvPr/>
        </p:nvGrpSpPr>
        <p:grpSpPr>
          <a:xfrm>
            <a:off x="484572" y="1244067"/>
            <a:ext cx="822903" cy="559042"/>
            <a:chOff x="7086907" y="3056305"/>
            <a:chExt cx="1097204" cy="745389"/>
          </a:xfrm>
          <a:solidFill>
            <a:schemeClr val="bg1"/>
          </a:solidFill>
        </p:grpSpPr>
        <p:pic>
          <p:nvPicPr>
            <p:cNvPr id="7" name="Graphic 6" descr="Binary">
              <a:extLst>
                <a:ext uri="{FF2B5EF4-FFF2-40B4-BE49-F238E27FC236}">
                  <a16:creationId xmlns:a16="http://schemas.microsoft.com/office/drawing/2014/main" id="{C3EE24FB-BCCB-4F2B-8B3A-889D8E4E74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86907" y="3211718"/>
              <a:ext cx="501064" cy="501064"/>
            </a:xfrm>
            <a:prstGeom prst="rect">
              <a:avLst/>
            </a:prstGeom>
          </p:spPr>
        </p:pic>
        <p:pic>
          <p:nvPicPr>
            <p:cNvPr id="9" name="Graphic 8" descr="Single gear">
              <a:extLst>
                <a:ext uri="{FF2B5EF4-FFF2-40B4-BE49-F238E27FC236}">
                  <a16:creationId xmlns:a16="http://schemas.microsoft.com/office/drawing/2014/main" id="{7E060F76-D870-4E5D-9031-2C90E2B8E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38722" y="3056305"/>
              <a:ext cx="745389" cy="745389"/>
            </a:xfrm>
            <a:prstGeom prst="rect">
              <a:avLst/>
            </a:prstGeom>
          </p:spPr>
        </p:pic>
      </p:grpSp>
      <p:pic>
        <p:nvPicPr>
          <p:cNvPr id="12" name="Graphic 11" descr="Chat bubble">
            <a:extLst>
              <a:ext uri="{FF2B5EF4-FFF2-40B4-BE49-F238E27FC236}">
                <a16:creationId xmlns:a16="http://schemas.microsoft.com/office/drawing/2014/main" id="{373F81B7-B499-4E4D-B0FC-BE2D2E63D5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2004" y="3897596"/>
            <a:ext cx="685800" cy="685800"/>
          </a:xfrm>
          <a:prstGeom prst="rect">
            <a:avLst/>
          </a:prstGeom>
        </p:spPr>
      </p:pic>
      <p:pic>
        <p:nvPicPr>
          <p:cNvPr id="18" name="Graphic 17" descr="Warning">
            <a:extLst>
              <a:ext uri="{FF2B5EF4-FFF2-40B4-BE49-F238E27FC236}">
                <a16:creationId xmlns:a16="http://schemas.microsoft.com/office/drawing/2014/main" id="{B32ABC0D-965C-49DF-AA7F-01D8AD24A2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4364" y="1970499"/>
            <a:ext cx="470647" cy="470647"/>
          </a:xfrm>
          <a:prstGeom prst="rect">
            <a:avLst/>
          </a:prstGeom>
        </p:spPr>
      </p:pic>
    </p:spTree>
    <p:extLst>
      <p:ext uri="{BB962C8B-B14F-4D97-AF65-F5344CB8AC3E}">
        <p14:creationId xmlns:p14="http://schemas.microsoft.com/office/powerpoint/2010/main" val="21439231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492406D-CE25-4563-B5DA-622051A2E0CB}"/>
              </a:ext>
            </a:extLst>
          </p:cNvPr>
          <p:cNvPicPr>
            <a:picLocks noChangeAspect="1"/>
          </p:cNvPicPr>
          <p:nvPr/>
        </p:nvPicPr>
        <p:blipFill>
          <a:blip r:embed="rId2"/>
          <a:stretch>
            <a:fillRect/>
          </a:stretch>
        </p:blipFill>
        <p:spPr>
          <a:xfrm>
            <a:off x="2033909" y="813050"/>
            <a:ext cx="5152381" cy="4000000"/>
          </a:xfrm>
          <a:prstGeom prst="rect">
            <a:avLst/>
          </a:prstGeom>
        </p:spPr>
      </p:pic>
    </p:spTree>
    <p:extLst>
      <p:ext uri="{BB962C8B-B14F-4D97-AF65-F5344CB8AC3E}">
        <p14:creationId xmlns:p14="http://schemas.microsoft.com/office/powerpoint/2010/main" val="35345682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164509" y="1669236"/>
            <a:ext cx="6659452" cy="2578256"/>
          </a:xfrm>
        </p:spPr>
        <p:txBody>
          <a:bodyPr/>
          <a:lstStyle/>
          <a:p>
            <a:r>
              <a:rPr lang="en-US" dirty="0"/>
              <a:t>Twitter: </a:t>
            </a:r>
            <a:r>
              <a:rPr lang="en-US" b="1" dirty="0">
                <a:solidFill>
                  <a:srgbClr val="0070C0"/>
                </a:solidFill>
              </a:rPr>
              <a:t>@TechTrainerTim</a:t>
            </a:r>
          </a:p>
          <a:p>
            <a:r>
              <a:rPr lang="en-US" dirty="0"/>
              <a:t>Courses: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3"/>
          <a:stretch>
            <a:fillRect/>
          </a:stretch>
        </p:blipFill>
        <p:spPr>
          <a:xfrm>
            <a:off x="5923098" y="1397163"/>
            <a:ext cx="2926779" cy="2249661"/>
          </a:xfrm>
          <a:prstGeom prst="rect">
            <a:avLst/>
          </a:prstGeom>
          <a:ln w="25400">
            <a:solidFill>
              <a:schemeClr val="tx1"/>
            </a:solidFill>
          </a:ln>
        </p:spPr>
      </p:pic>
      <p:grpSp>
        <p:nvGrpSpPr>
          <p:cNvPr id="6" name="Group 5">
            <a:extLst>
              <a:ext uri="{FF2B5EF4-FFF2-40B4-BE49-F238E27FC236}">
                <a16:creationId xmlns:a16="http://schemas.microsoft.com/office/drawing/2014/main" id="{C69A05A7-765E-42E7-94C5-5639227063F9}"/>
              </a:ext>
            </a:extLst>
          </p:cNvPr>
          <p:cNvGrpSpPr/>
          <p:nvPr/>
        </p:nvGrpSpPr>
        <p:grpSpPr>
          <a:xfrm>
            <a:off x="8128625" y="1474232"/>
            <a:ext cx="558174" cy="1502880"/>
            <a:chOff x="8020467" y="1370011"/>
            <a:chExt cx="558174" cy="1502880"/>
          </a:xfrm>
        </p:grpSpPr>
        <p:pic>
          <p:nvPicPr>
            <p:cNvPr id="7" name="Picture 2" descr="Image result for microsoft mvp logo">
              <a:extLst>
                <a:ext uri="{FF2B5EF4-FFF2-40B4-BE49-F238E27FC236}">
                  <a16:creationId xmlns:a16="http://schemas.microsoft.com/office/drawing/2014/main" id="{7604C25E-AB6D-4507-871F-9ECA8C877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2856" y="1370011"/>
              <a:ext cx="513397" cy="8556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93C647B-CCC8-4F61-8727-20D996B5080F}"/>
                </a:ext>
              </a:extLst>
            </p:cNvPr>
            <p:cNvPicPr>
              <a:picLocks noChangeAspect="1"/>
            </p:cNvPicPr>
            <p:nvPr/>
          </p:nvPicPr>
          <p:blipFill>
            <a:blip r:embed="rId5"/>
            <a:stretch>
              <a:fillRect/>
            </a:stretch>
          </p:blipFill>
          <p:spPr>
            <a:xfrm>
              <a:off x="8020467" y="2314717"/>
              <a:ext cx="558174" cy="558174"/>
            </a:xfrm>
            <a:prstGeom prst="rect">
              <a:avLst/>
            </a:prstGeom>
          </p:spPr>
        </p:pic>
      </p:grpSp>
    </p:spTree>
    <p:extLst>
      <p:ext uri="{BB962C8B-B14F-4D97-AF65-F5344CB8AC3E}">
        <p14:creationId xmlns:p14="http://schemas.microsoft.com/office/powerpoint/2010/main" val="22953075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Responsible AI</a:t>
            </a:r>
          </a:p>
        </p:txBody>
      </p:sp>
    </p:spTree>
    <p:extLst>
      <p:ext uri="{BB962C8B-B14F-4D97-AF65-F5344CB8AC3E}">
        <p14:creationId xmlns:p14="http://schemas.microsoft.com/office/powerpoint/2010/main" val="1740311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FBB3-FC29-4CD8-9132-8AC1882EFF22}"/>
              </a:ext>
            </a:extLst>
          </p:cNvPr>
          <p:cNvSpPr>
            <a:spLocks noGrp="1"/>
          </p:cNvSpPr>
          <p:nvPr>
            <p:ph type="title"/>
          </p:nvPr>
        </p:nvSpPr>
        <p:spPr/>
        <p:txBody>
          <a:bodyPr/>
          <a:lstStyle/>
          <a:p>
            <a:r>
              <a:rPr lang="en-US" dirty="0"/>
              <a:t>Microsoft's Position on AI Use</a:t>
            </a:r>
          </a:p>
        </p:txBody>
      </p:sp>
      <p:sp>
        <p:nvSpPr>
          <p:cNvPr id="3" name="Content Placeholder 2">
            <a:extLst>
              <a:ext uri="{FF2B5EF4-FFF2-40B4-BE49-F238E27FC236}">
                <a16:creationId xmlns:a16="http://schemas.microsoft.com/office/drawing/2014/main" id="{A901F987-7D9F-4448-95B0-12EE49F3092C}"/>
              </a:ext>
            </a:extLst>
          </p:cNvPr>
          <p:cNvSpPr>
            <a:spLocks noGrp="1"/>
          </p:cNvSpPr>
          <p:nvPr>
            <p:ph idx="1"/>
          </p:nvPr>
        </p:nvSpPr>
        <p:spPr/>
        <p:txBody>
          <a:bodyPr/>
          <a:lstStyle/>
          <a:p>
            <a:r>
              <a:rPr lang="en-US" dirty="0"/>
              <a:t>"We are committed to the advancement of AI driven by ethical principles that put people first."</a:t>
            </a:r>
          </a:p>
          <a:p>
            <a:r>
              <a:rPr lang="en-US" dirty="0"/>
              <a:t>Reference: https://timw.info/01bdb</a:t>
            </a:r>
          </a:p>
        </p:txBody>
      </p:sp>
    </p:spTree>
    <p:extLst>
      <p:ext uri="{BB962C8B-B14F-4D97-AF65-F5344CB8AC3E}">
        <p14:creationId xmlns:p14="http://schemas.microsoft.com/office/powerpoint/2010/main" val="22671796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33D3F-16DC-4641-97DC-9A398B62B93D}"/>
              </a:ext>
            </a:extLst>
          </p:cNvPr>
          <p:cNvSpPr>
            <a:spLocks noGrp="1"/>
          </p:cNvSpPr>
          <p:nvPr>
            <p:ph type="title"/>
          </p:nvPr>
        </p:nvSpPr>
        <p:spPr/>
        <p:txBody>
          <a:bodyPr/>
          <a:lstStyle/>
          <a:p>
            <a:r>
              <a:rPr lang="en-US" dirty="0"/>
              <a:t>Responsible AI Principles</a:t>
            </a:r>
          </a:p>
        </p:txBody>
      </p:sp>
      <p:sp>
        <p:nvSpPr>
          <p:cNvPr id="6" name="TextBox 5">
            <a:extLst>
              <a:ext uri="{FF2B5EF4-FFF2-40B4-BE49-F238E27FC236}">
                <a16:creationId xmlns:a16="http://schemas.microsoft.com/office/drawing/2014/main" id="{6E8094A2-548C-4D58-83E8-B5006D8908FC}"/>
              </a:ext>
            </a:extLst>
          </p:cNvPr>
          <p:cNvSpPr txBox="1"/>
          <p:nvPr/>
        </p:nvSpPr>
        <p:spPr>
          <a:xfrm>
            <a:off x="1492250" y="4755634"/>
            <a:ext cx="2400300" cy="307777"/>
          </a:xfrm>
          <a:prstGeom prst="rect">
            <a:avLst/>
          </a:prstGeom>
          <a:noFill/>
        </p:spPr>
        <p:txBody>
          <a:bodyPr wrap="square" rtlCol="0">
            <a:spAutoFit/>
          </a:bodyPr>
          <a:lstStyle/>
          <a:p>
            <a:r>
              <a:rPr lang="en-US" sz="1400" dirty="0">
                <a:solidFill>
                  <a:srgbClr val="0070C0"/>
                </a:solidFill>
              </a:rPr>
              <a:t>https://timw.info/880e4</a:t>
            </a:r>
          </a:p>
        </p:txBody>
      </p:sp>
      <p:pic>
        <p:nvPicPr>
          <p:cNvPr id="9" name="Picture 8">
            <a:extLst>
              <a:ext uri="{FF2B5EF4-FFF2-40B4-BE49-F238E27FC236}">
                <a16:creationId xmlns:a16="http://schemas.microsoft.com/office/drawing/2014/main" id="{05669BFE-A873-43B7-B015-E03801DC85CF}"/>
              </a:ext>
            </a:extLst>
          </p:cNvPr>
          <p:cNvPicPr>
            <a:picLocks noChangeAspect="1"/>
          </p:cNvPicPr>
          <p:nvPr/>
        </p:nvPicPr>
        <p:blipFill>
          <a:blip r:embed="rId2"/>
          <a:stretch>
            <a:fillRect/>
          </a:stretch>
        </p:blipFill>
        <p:spPr>
          <a:xfrm>
            <a:off x="446759" y="1039100"/>
            <a:ext cx="4491282" cy="3065300"/>
          </a:xfrm>
          <a:prstGeom prst="rect">
            <a:avLst/>
          </a:prstGeom>
        </p:spPr>
      </p:pic>
      <p:sp>
        <p:nvSpPr>
          <p:cNvPr id="10" name="Speech Bubble: Rectangle 9">
            <a:extLst>
              <a:ext uri="{FF2B5EF4-FFF2-40B4-BE49-F238E27FC236}">
                <a16:creationId xmlns:a16="http://schemas.microsoft.com/office/drawing/2014/main" id="{B752CB26-FE16-45CA-99A1-C18ED7ADE311}"/>
              </a:ext>
            </a:extLst>
          </p:cNvPr>
          <p:cNvSpPr/>
          <p:nvPr/>
        </p:nvSpPr>
        <p:spPr>
          <a:xfrm>
            <a:off x="5264150" y="825500"/>
            <a:ext cx="3613150" cy="560552"/>
          </a:xfrm>
          <a:prstGeom prst="wedgeRectCallout">
            <a:avLst>
              <a:gd name="adj1" fmla="val -147371"/>
              <a:gd name="adj2" fmla="val 4890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treat all people fairly</a:t>
            </a:r>
          </a:p>
        </p:txBody>
      </p:sp>
      <p:sp>
        <p:nvSpPr>
          <p:cNvPr id="11" name="Speech Bubble: Rectangle 10">
            <a:extLst>
              <a:ext uri="{FF2B5EF4-FFF2-40B4-BE49-F238E27FC236}">
                <a16:creationId xmlns:a16="http://schemas.microsoft.com/office/drawing/2014/main" id="{26DC6A7F-2E25-4D28-8942-5E13C0AF790F}"/>
              </a:ext>
            </a:extLst>
          </p:cNvPr>
          <p:cNvSpPr/>
          <p:nvPr/>
        </p:nvSpPr>
        <p:spPr>
          <a:xfrm>
            <a:off x="5264150" y="1511300"/>
            <a:ext cx="3613150" cy="560552"/>
          </a:xfrm>
          <a:prstGeom prst="wedgeRectCallout">
            <a:avLst>
              <a:gd name="adj1" fmla="val -112397"/>
              <a:gd name="adj2" fmla="val -3152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perform reliably and safely</a:t>
            </a:r>
          </a:p>
        </p:txBody>
      </p:sp>
      <p:sp>
        <p:nvSpPr>
          <p:cNvPr id="12" name="Speech Bubble: Rectangle 11">
            <a:extLst>
              <a:ext uri="{FF2B5EF4-FFF2-40B4-BE49-F238E27FC236}">
                <a16:creationId xmlns:a16="http://schemas.microsoft.com/office/drawing/2014/main" id="{110428C2-11F7-4093-8EEF-135913DBD4F5}"/>
              </a:ext>
            </a:extLst>
          </p:cNvPr>
          <p:cNvSpPr/>
          <p:nvPr/>
        </p:nvSpPr>
        <p:spPr>
          <a:xfrm>
            <a:off x="5264150" y="2197100"/>
            <a:ext cx="3613150" cy="560552"/>
          </a:xfrm>
          <a:prstGeom prst="wedgeRectCallout">
            <a:avLst>
              <a:gd name="adj1" fmla="val -73909"/>
              <a:gd name="adj2" fmla="val -8589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be secure and respect privacy</a:t>
            </a:r>
          </a:p>
        </p:txBody>
      </p:sp>
      <p:sp>
        <p:nvSpPr>
          <p:cNvPr id="13" name="Speech Bubble: Rectangle 12">
            <a:extLst>
              <a:ext uri="{FF2B5EF4-FFF2-40B4-BE49-F238E27FC236}">
                <a16:creationId xmlns:a16="http://schemas.microsoft.com/office/drawing/2014/main" id="{DD65EF37-7F03-4824-AB61-DF278813A637}"/>
              </a:ext>
            </a:extLst>
          </p:cNvPr>
          <p:cNvSpPr/>
          <p:nvPr/>
        </p:nvSpPr>
        <p:spPr>
          <a:xfrm>
            <a:off x="5264150" y="2882900"/>
            <a:ext cx="3613150" cy="560552"/>
          </a:xfrm>
          <a:prstGeom prst="wedgeRectCallout">
            <a:avLst>
              <a:gd name="adj1" fmla="val -145965"/>
              <a:gd name="adj2" fmla="val -485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empower everyone and engage people</a:t>
            </a:r>
          </a:p>
        </p:txBody>
      </p:sp>
      <p:sp>
        <p:nvSpPr>
          <p:cNvPr id="14" name="Speech Bubble: Rectangle 13">
            <a:extLst>
              <a:ext uri="{FF2B5EF4-FFF2-40B4-BE49-F238E27FC236}">
                <a16:creationId xmlns:a16="http://schemas.microsoft.com/office/drawing/2014/main" id="{70BF173D-FDD7-41EE-98F1-C5173120B2D9}"/>
              </a:ext>
            </a:extLst>
          </p:cNvPr>
          <p:cNvSpPr/>
          <p:nvPr/>
        </p:nvSpPr>
        <p:spPr>
          <a:xfrm>
            <a:off x="5264150" y="3568700"/>
            <a:ext cx="3613150" cy="560552"/>
          </a:xfrm>
          <a:prstGeom prst="wedgeRectCallout">
            <a:avLst>
              <a:gd name="adj1" fmla="val -108004"/>
              <a:gd name="adj2" fmla="val -11421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be understandable</a:t>
            </a:r>
          </a:p>
        </p:txBody>
      </p:sp>
      <p:sp>
        <p:nvSpPr>
          <p:cNvPr id="15" name="Speech Bubble: Rectangle 14">
            <a:extLst>
              <a:ext uri="{FF2B5EF4-FFF2-40B4-BE49-F238E27FC236}">
                <a16:creationId xmlns:a16="http://schemas.microsoft.com/office/drawing/2014/main" id="{5ED0554A-1756-4CD5-8639-EA858519562B}"/>
              </a:ext>
            </a:extLst>
          </p:cNvPr>
          <p:cNvSpPr/>
          <p:nvPr/>
        </p:nvSpPr>
        <p:spPr>
          <a:xfrm>
            <a:off x="5264150" y="4254500"/>
            <a:ext cx="3613150" cy="560552"/>
          </a:xfrm>
          <a:prstGeom prst="wedgeRectCallout">
            <a:avLst>
              <a:gd name="adj1" fmla="val -70042"/>
              <a:gd name="adj2" fmla="val -1685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People should be accountable for AI systems</a:t>
            </a:r>
          </a:p>
        </p:txBody>
      </p:sp>
      <p:sp>
        <p:nvSpPr>
          <p:cNvPr id="16" name="Rectangle 15">
            <a:extLst>
              <a:ext uri="{FF2B5EF4-FFF2-40B4-BE49-F238E27FC236}">
                <a16:creationId xmlns:a16="http://schemas.microsoft.com/office/drawing/2014/main" id="{8F3F3C7F-5F63-4DF9-9A5A-66FD09C056D3}"/>
              </a:ext>
            </a:extLst>
          </p:cNvPr>
          <p:cNvSpPr/>
          <p:nvPr/>
        </p:nvSpPr>
        <p:spPr>
          <a:xfrm>
            <a:off x="446759" y="4201947"/>
            <a:ext cx="4491282"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Examples: https://timw.info/rai</a:t>
            </a:r>
          </a:p>
        </p:txBody>
      </p:sp>
    </p:spTree>
    <p:extLst>
      <p:ext uri="{BB962C8B-B14F-4D97-AF65-F5344CB8AC3E}">
        <p14:creationId xmlns:p14="http://schemas.microsoft.com/office/powerpoint/2010/main" val="3522316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Responsible AI</a:t>
            </a:r>
          </a:p>
        </p:txBody>
      </p:sp>
      <p:sp>
        <p:nvSpPr>
          <p:cNvPr id="2" name="TextBox 1">
            <a:extLst>
              <a:ext uri="{FF2B5EF4-FFF2-40B4-BE49-F238E27FC236}">
                <a16:creationId xmlns:a16="http://schemas.microsoft.com/office/drawing/2014/main" id="{1B4B69B3-269A-4691-AA29-317B499A9A60}"/>
              </a:ext>
            </a:extLst>
          </p:cNvPr>
          <p:cNvSpPr txBox="1"/>
          <p:nvPr/>
        </p:nvSpPr>
        <p:spPr>
          <a:xfrm>
            <a:off x="7149888" y="4892873"/>
            <a:ext cx="2211395" cy="307777"/>
          </a:xfrm>
          <a:prstGeom prst="rect">
            <a:avLst/>
          </a:prstGeom>
          <a:noFill/>
        </p:spPr>
        <p:txBody>
          <a:bodyPr wrap="square" rtlCol="0">
            <a:spAutoFit/>
          </a:bodyPr>
          <a:lstStyle/>
          <a:p>
            <a:r>
              <a:rPr lang="en-US" sz="1400" b="1" dirty="0">
                <a:solidFill>
                  <a:srgbClr val="0070C0"/>
                </a:solidFill>
              </a:rPr>
              <a:t>https://timw.info/84db2</a:t>
            </a:r>
          </a:p>
        </p:txBody>
      </p:sp>
      <p:grpSp>
        <p:nvGrpSpPr>
          <p:cNvPr id="6" name="Group 5">
            <a:extLst>
              <a:ext uri="{FF2B5EF4-FFF2-40B4-BE49-F238E27FC236}">
                <a16:creationId xmlns:a16="http://schemas.microsoft.com/office/drawing/2014/main" id="{2C4CAA2A-AD94-44B6-B57D-E278123A5D44}"/>
              </a:ext>
            </a:extLst>
          </p:cNvPr>
          <p:cNvGrpSpPr/>
          <p:nvPr/>
        </p:nvGrpSpPr>
        <p:grpSpPr>
          <a:xfrm>
            <a:off x="1405660" y="560553"/>
            <a:ext cx="6348413" cy="4366134"/>
            <a:chOff x="1405660" y="560553"/>
            <a:chExt cx="6348413" cy="4366134"/>
          </a:xfrm>
        </p:grpSpPr>
        <p:pic>
          <p:nvPicPr>
            <p:cNvPr id="1026" name="Picture 2" descr="Values AI needs to respect">
              <a:extLst>
                <a:ext uri="{FF2B5EF4-FFF2-40B4-BE49-F238E27FC236}">
                  <a16:creationId xmlns:a16="http://schemas.microsoft.com/office/drawing/2014/main" id="{5A5BB41B-F28F-482B-8398-6D4801A68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660" y="560553"/>
              <a:ext cx="6348413" cy="43661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2F68054-7D83-4CAC-A0AD-4BF3574985FD}"/>
                </a:ext>
              </a:extLst>
            </p:cNvPr>
            <p:cNvPicPr>
              <a:picLocks noChangeAspect="1"/>
            </p:cNvPicPr>
            <p:nvPr/>
          </p:nvPicPr>
          <p:blipFill>
            <a:blip r:embed="rId3"/>
            <a:stretch>
              <a:fillRect/>
            </a:stretch>
          </p:blipFill>
          <p:spPr>
            <a:xfrm>
              <a:off x="1617961" y="4321042"/>
              <a:ext cx="2961905" cy="523810"/>
            </a:xfrm>
            <a:prstGeom prst="rect">
              <a:avLst/>
            </a:prstGeom>
          </p:spPr>
        </p:pic>
      </p:grpSp>
      <p:sp>
        <p:nvSpPr>
          <p:cNvPr id="7" name="Rectangle: Rounded Corners 6">
            <a:extLst>
              <a:ext uri="{FF2B5EF4-FFF2-40B4-BE49-F238E27FC236}">
                <a16:creationId xmlns:a16="http://schemas.microsoft.com/office/drawing/2014/main" id="{9AED36EF-31AF-4BE3-A15D-AE4229D5A501}"/>
              </a:ext>
            </a:extLst>
          </p:cNvPr>
          <p:cNvSpPr/>
          <p:nvPr/>
        </p:nvSpPr>
        <p:spPr>
          <a:xfrm>
            <a:off x="2500312" y="4515763"/>
            <a:ext cx="4143375" cy="4213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Compliance Manager</a:t>
            </a:r>
          </a:p>
        </p:txBody>
      </p:sp>
    </p:spTree>
    <p:extLst>
      <p:ext uri="{BB962C8B-B14F-4D97-AF65-F5344CB8AC3E}">
        <p14:creationId xmlns:p14="http://schemas.microsoft.com/office/powerpoint/2010/main" val="3609785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Azure Cognitive Services</a:t>
            </a:r>
          </a:p>
        </p:txBody>
      </p:sp>
    </p:spTree>
    <p:extLst>
      <p:ext uri="{BB962C8B-B14F-4D97-AF65-F5344CB8AC3E}">
        <p14:creationId xmlns:p14="http://schemas.microsoft.com/office/powerpoint/2010/main" val="41954618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First Things First</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https://timw.info/89e3b</a:t>
            </a:r>
          </a:p>
        </p:txBody>
      </p:sp>
      <p:sp>
        <p:nvSpPr>
          <p:cNvPr id="2" name="TextBox 1">
            <a:extLst>
              <a:ext uri="{FF2B5EF4-FFF2-40B4-BE49-F238E27FC236}">
                <a16:creationId xmlns:a16="http://schemas.microsoft.com/office/drawing/2014/main" id="{BD8E7D41-0BB5-4FA1-B479-7FDAD2933112}"/>
              </a:ext>
            </a:extLst>
          </p:cNvPr>
          <p:cNvSpPr txBox="1"/>
          <p:nvPr/>
        </p:nvSpPr>
        <p:spPr>
          <a:xfrm>
            <a:off x="109467" y="943947"/>
            <a:ext cx="2678889" cy="164660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Cognitive Services multi-service account</a:t>
            </a:r>
          </a:p>
          <a:p>
            <a:pPr marL="285750" indent="-285750">
              <a:spcAft>
                <a:spcPts val="600"/>
              </a:spcAft>
              <a:buFont typeface="Arial" panose="020B0604020202020204" pitchFamily="34" charset="0"/>
              <a:buChar char="•"/>
            </a:pPr>
            <a:r>
              <a:rPr lang="en-US" sz="2400" dirty="0"/>
              <a:t>Azure Functions</a:t>
            </a:r>
          </a:p>
        </p:txBody>
      </p:sp>
      <p:grpSp>
        <p:nvGrpSpPr>
          <p:cNvPr id="7" name="Group 6">
            <a:extLst>
              <a:ext uri="{FF2B5EF4-FFF2-40B4-BE49-F238E27FC236}">
                <a16:creationId xmlns:a16="http://schemas.microsoft.com/office/drawing/2014/main" id="{3A664599-73C5-42ED-BF0E-7314465751BD}"/>
              </a:ext>
            </a:extLst>
          </p:cNvPr>
          <p:cNvGrpSpPr/>
          <p:nvPr/>
        </p:nvGrpSpPr>
        <p:grpSpPr>
          <a:xfrm>
            <a:off x="2664178" y="863774"/>
            <a:ext cx="6279444" cy="3592055"/>
            <a:chOff x="2664178" y="863774"/>
            <a:chExt cx="6279444" cy="3592055"/>
          </a:xfrm>
        </p:grpSpPr>
        <p:pic>
          <p:nvPicPr>
            <p:cNvPr id="2050" name="Picture 2" descr="azure functions cognitive services AI">
              <a:extLst>
                <a:ext uri="{FF2B5EF4-FFF2-40B4-BE49-F238E27FC236}">
                  <a16:creationId xmlns:a16="http://schemas.microsoft.com/office/drawing/2014/main" id="{82719F3A-097F-41E0-8CE5-51321F3B3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178" y="863774"/>
              <a:ext cx="6279444" cy="35920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F3F96C-90F7-4CEC-A2CE-C6E1DDF291FC}"/>
                </a:ext>
              </a:extLst>
            </p:cNvPr>
            <p:cNvPicPr>
              <a:picLocks noChangeAspect="1"/>
            </p:cNvPicPr>
            <p:nvPr/>
          </p:nvPicPr>
          <p:blipFill>
            <a:blip r:embed="rId3"/>
            <a:stretch>
              <a:fillRect/>
            </a:stretch>
          </p:blipFill>
          <p:spPr>
            <a:xfrm>
              <a:off x="7134578" y="3871198"/>
              <a:ext cx="1689688" cy="523810"/>
            </a:xfrm>
            <a:prstGeom prst="rect">
              <a:avLst/>
            </a:prstGeom>
          </p:spPr>
        </p:pic>
      </p:grpSp>
    </p:spTree>
    <p:extLst>
      <p:ext uri="{BB962C8B-B14F-4D97-AF65-F5344CB8AC3E}">
        <p14:creationId xmlns:p14="http://schemas.microsoft.com/office/powerpoint/2010/main" val="369065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How To Know Cognitive Services</a:t>
            </a:r>
          </a:p>
        </p:txBody>
      </p:sp>
      <p:pic>
        <p:nvPicPr>
          <p:cNvPr id="3" name="Picture 2">
            <a:extLst>
              <a:ext uri="{FF2B5EF4-FFF2-40B4-BE49-F238E27FC236}">
                <a16:creationId xmlns:a16="http://schemas.microsoft.com/office/drawing/2014/main" id="{03242F30-CDED-4D18-B290-EEC7DAAC18B0}"/>
              </a:ext>
            </a:extLst>
          </p:cNvPr>
          <p:cNvPicPr>
            <a:picLocks noChangeAspect="1"/>
          </p:cNvPicPr>
          <p:nvPr/>
        </p:nvPicPr>
        <p:blipFill>
          <a:blip r:embed="rId2"/>
          <a:stretch>
            <a:fillRect/>
          </a:stretch>
        </p:blipFill>
        <p:spPr>
          <a:xfrm>
            <a:off x="4960754" y="912496"/>
            <a:ext cx="3812450" cy="3524037"/>
          </a:xfrm>
          <a:prstGeom prst="rect">
            <a:avLst/>
          </a:prstGeom>
        </p:spPr>
      </p:pic>
      <p:pic>
        <p:nvPicPr>
          <p:cNvPr id="5" name="Picture 4">
            <a:extLst>
              <a:ext uri="{FF2B5EF4-FFF2-40B4-BE49-F238E27FC236}">
                <a16:creationId xmlns:a16="http://schemas.microsoft.com/office/drawing/2014/main" id="{E3222A7E-654D-4ACC-857C-EA943932DDBB}"/>
              </a:ext>
            </a:extLst>
          </p:cNvPr>
          <p:cNvPicPr>
            <a:picLocks noChangeAspect="1"/>
          </p:cNvPicPr>
          <p:nvPr/>
        </p:nvPicPr>
        <p:blipFill>
          <a:blip r:embed="rId3"/>
          <a:stretch>
            <a:fillRect/>
          </a:stretch>
        </p:blipFill>
        <p:spPr>
          <a:xfrm>
            <a:off x="113308" y="912496"/>
            <a:ext cx="4466559" cy="3677846"/>
          </a:xfrm>
          <a:prstGeom prst="rect">
            <a:avLst/>
          </a:prstGeom>
        </p:spPr>
      </p:pic>
    </p:spTree>
    <p:extLst>
      <p:ext uri="{BB962C8B-B14F-4D97-AF65-F5344CB8AC3E}">
        <p14:creationId xmlns:p14="http://schemas.microsoft.com/office/powerpoint/2010/main" val="109643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How To Know Cognitive Services</a:t>
            </a:r>
          </a:p>
        </p:txBody>
      </p:sp>
      <p:pic>
        <p:nvPicPr>
          <p:cNvPr id="2" name="Picture 1">
            <a:extLst>
              <a:ext uri="{FF2B5EF4-FFF2-40B4-BE49-F238E27FC236}">
                <a16:creationId xmlns:a16="http://schemas.microsoft.com/office/drawing/2014/main" id="{FED8F87F-AC9F-4550-B3D7-6F2DA4169D94}"/>
              </a:ext>
            </a:extLst>
          </p:cNvPr>
          <p:cNvPicPr>
            <a:picLocks noChangeAspect="1"/>
          </p:cNvPicPr>
          <p:nvPr/>
        </p:nvPicPr>
        <p:blipFill>
          <a:blip r:embed="rId2"/>
          <a:stretch>
            <a:fillRect/>
          </a:stretch>
        </p:blipFill>
        <p:spPr>
          <a:xfrm>
            <a:off x="154855" y="1099835"/>
            <a:ext cx="4417145" cy="3119934"/>
          </a:xfrm>
          <a:prstGeom prst="rect">
            <a:avLst/>
          </a:prstGeom>
        </p:spPr>
      </p:pic>
      <p:pic>
        <p:nvPicPr>
          <p:cNvPr id="7" name="Picture 6">
            <a:extLst>
              <a:ext uri="{FF2B5EF4-FFF2-40B4-BE49-F238E27FC236}">
                <a16:creationId xmlns:a16="http://schemas.microsoft.com/office/drawing/2014/main" id="{4984CD95-7CBB-4DE0-8A3A-4B53A7DB5636}"/>
              </a:ext>
            </a:extLst>
          </p:cNvPr>
          <p:cNvPicPr>
            <a:picLocks noChangeAspect="1"/>
          </p:cNvPicPr>
          <p:nvPr/>
        </p:nvPicPr>
        <p:blipFill>
          <a:blip r:embed="rId3"/>
          <a:stretch>
            <a:fillRect/>
          </a:stretch>
        </p:blipFill>
        <p:spPr>
          <a:xfrm>
            <a:off x="4821233" y="1099835"/>
            <a:ext cx="4167912" cy="3511766"/>
          </a:xfrm>
          <a:prstGeom prst="rect">
            <a:avLst/>
          </a:prstGeom>
        </p:spPr>
      </p:pic>
    </p:spTree>
    <p:extLst>
      <p:ext uri="{BB962C8B-B14F-4D97-AF65-F5344CB8AC3E}">
        <p14:creationId xmlns:p14="http://schemas.microsoft.com/office/powerpoint/2010/main" val="333734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C236-CFD9-4014-8E7A-F5FAC60F84ED}"/>
              </a:ext>
            </a:extLst>
          </p:cNvPr>
          <p:cNvSpPr>
            <a:spLocks noGrp="1"/>
          </p:cNvSpPr>
          <p:nvPr>
            <p:ph type="title"/>
          </p:nvPr>
        </p:nvSpPr>
        <p:spPr/>
        <p:txBody>
          <a:bodyPr/>
          <a:lstStyle/>
          <a:p>
            <a:r>
              <a:rPr lang="en-US" dirty="0" err="1"/>
              <a:t>AIin</a:t>
            </a:r>
            <a:r>
              <a:rPr lang="en-US" dirty="0"/>
              <a:t> Microsoft Azure</a:t>
            </a:r>
          </a:p>
        </p:txBody>
      </p:sp>
      <p:sp>
        <p:nvSpPr>
          <p:cNvPr id="3" name="Text Placeholder 2">
            <a:extLst>
              <a:ext uri="{FF2B5EF4-FFF2-40B4-BE49-F238E27FC236}">
                <a16:creationId xmlns:a16="http://schemas.microsoft.com/office/drawing/2014/main" id="{07193A85-5F1A-47BD-B87A-008C365F0223}"/>
              </a:ext>
            </a:extLst>
          </p:cNvPr>
          <p:cNvSpPr>
            <a:spLocks noGrp="1"/>
          </p:cNvSpPr>
          <p:nvPr>
            <p:ph type="body" sz="quarter" idx="10"/>
          </p:nvPr>
        </p:nvSpPr>
        <p:spPr>
          <a:xfrm>
            <a:off x="435011" y="997966"/>
            <a:ext cx="8010430" cy="1532727"/>
          </a:xfrm>
        </p:spPr>
        <p:txBody>
          <a:bodyPr>
            <a:noAutofit/>
          </a:bodyPr>
          <a:lstStyle/>
          <a:p>
            <a:pPr marL="0" indent="0">
              <a:buNone/>
            </a:pPr>
            <a:r>
              <a:rPr lang="en-US" sz="1800" dirty="0"/>
              <a:t>Scalable, reliable cloud platform for AI</a:t>
            </a:r>
          </a:p>
          <a:p>
            <a:r>
              <a:rPr lang="en-US" sz="2400" dirty="0"/>
              <a:t>Data storage</a:t>
            </a:r>
          </a:p>
          <a:p>
            <a:r>
              <a:rPr lang="en-US" sz="2400" dirty="0"/>
              <a:t>Compute</a:t>
            </a:r>
          </a:p>
          <a:p>
            <a:r>
              <a:rPr lang="en-US" sz="2400" dirty="0"/>
              <a:t>Services</a:t>
            </a:r>
          </a:p>
        </p:txBody>
      </p:sp>
      <p:grpSp>
        <p:nvGrpSpPr>
          <p:cNvPr id="16" name="Group 15">
            <a:extLst>
              <a:ext uri="{FF2B5EF4-FFF2-40B4-BE49-F238E27FC236}">
                <a16:creationId xmlns:a16="http://schemas.microsoft.com/office/drawing/2014/main" id="{5DC68C82-A6AB-45EF-960E-C6750735B27C}"/>
              </a:ext>
            </a:extLst>
          </p:cNvPr>
          <p:cNvGrpSpPr/>
          <p:nvPr/>
        </p:nvGrpSpPr>
        <p:grpSpPr>
          <a:xfrm>
            <a:off x="5688106" y="286109"/>
            <a:ext cx="3139169" cy="3139169"/>
            <a:chOff x="7537076" y="2040755"/>
            <a:chExt cx="4185559" cy="4185559"/>
          </a:xfrm>
        </p:grpSpPr>
        <p:pic>
          <p:nvPicPr>
            <p:cNvPr id="5" name="Graphic 4" descr="Cloud">
              <a:extLst>
                <a:ext uri="{FF2B5EF4-FFF2-40B4-BE49-F238E27FC236}">
                  <a16:creationId xmlns:a16="http://schemas.microsoft.com/office/drawing/2014/main" id="{DBB4F460-CD4B-414A-B93F-7B13B114E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7076" y="2040755"/>
              <a:ext cx="4185559" cy="4185559"/>
            </a:xfrm>
            <a:prstGeom prst="rect">
              <a:avLst/>
            </a:prstGeom>
          </p:spPr>
        </p:pic>
        <p:grpSp>
          <p:nvGrpSpPr>
            <p:cNvPr id="15" name="Group 14">
              <a:extLst>
                <a:ext uri="{FF2B5EF4-FFF2-40B4-BE49-F238E27FC236}">
                  <a16:creationId xmlns:a16="http://schemas.microsoft.com/office/drawing/2014/main" id="{14548827-AD3D-4754-8D87-233C7AE2A0E3}"/>
                </a:ext>
              </a:extLst>
            </p:cNvPr>
            <p:cNvGrpSpPr/>
            <p:nvPr/>
          </p:nvGrpSpPr>
          <p:grpSpPr>
            <a:xfrm>
              <a:off x="8336641" y="3735945"/>
              <a:ext cx="2573773" cy="1356934"/>
              <a:chOff x="8336641" y="3735945"/>
              <a:chExt cx="2573773" cy="1356934"/>
            </a:xfrm>
          </p:grpSpPr>
          <p:pic>
            <p:nvPicPr>
              <p:cNvPr id="10" name="Graphic 9" descr="Single gear">
                <a:extLst>
                  <a:ext uri="{FF2B5EF4-FFF2-40B4-BE49-F238E27FC236}">
                    <a16:creationId xmlns:a16="http://schemas.microsoft.com/office/drawing/2014/main" id="{4B8C6878-8AAE-4B70-8F63-F2D13AF621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6126" y="4088591"/>
                <a:ext cx="1004288" cy="1004288"/>
              </a:xfrm>
              <a:prstGeom prst="rect">
                <a:avLst/>
              </a:prstGeom>
            </p:spPr>
          </p:pic>
          <p:pic>
            <p:nvPicPr>
              <p:cNvPr id="12" name="Graphic 11" descr="Server">
                <a:extLst>
                  <a:ext uri="{FF2B5EF4-FFF2-40B4-BE49-F238E27FC236}">
                    <a16:creationId xmlns:a16="http://schemas.microsoft.com/office/drawing/2014/main" id="{B18A1BB6-7FCD-4E5C-9BAB-9976C48EE8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8362" y="3735945"/>
                <a:ext cx="914400" cy="914400"/>
              </a:xfrm>
              <a:prstGeom prst="rect">
                <a:avLst/>
              </a:prstGeom>
            </p:spPr>
          </p:pic>
          <p:pic>
            <p:nvPicPr>
              <p:cNvPr id="14" name="Graphic 13" descr="Database">
                <a:extLst>
                  <a:ext uri="{FF2B5EF4-FFF2-40B4-BE49-F238E27FC236}">
                    <a16:creationId xmlns:a16="http://schemas.microsoft.com/office/drawing/2014/main" id="{F7C6779D-AFF7-446A-9B5F-674E60EA96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36641" y="4133535"/>
                <a:ext cx="914400" cy="914400"/>
              </a:xfrm>
              <a:prstGeom prst="rect">
                <a:avLst/>
              </a:prstGeom>
            </p:spPr>
          </p:pic>
        </p:grpSp>
      </p:grpSp>
      <p:graphicFrame>
        <p:nvGraphicFramePr>
          <p:cNvPr id="17" name="Table 17">
            <a:extLst>
              <a:ext uri="{FF2B5EF4-FFF2-40B4-BE49-F238E27FC236}">
                <a16:creationId xmlns:a16="http://schemas.microsoft.com/office/drawing/2014/main" id="{7E6B0445-5C30-48BB-ABF5-DB481C07DC1F}"/>
              </a:ext>
            </a:extLst>
          </p:cNvPr>
          <p:cNvGraphicFramePr>
            <a:graphicFrameLocks noGrp="1"/>
          </p:cNvGraphicFramePr>
          <p:nvPr/>
        </p:nvGraphicFramePr>
        <p:xfrm>
          <a:off x="974030" y="2973398"/>
          <a:ext cx="7508832" cy="1691311"/>
        </p:xfrm>
        <a:graphic>
          <a:graphicData uri="http://schemas.openxmlformats.org/drawingml/2006/table">
            <a:tbl>
              <a:tblPr firstRow="1" bandRow="1">
                <a:tableStyleId>{2D5ABB26-0587-4C30-8999-92F81FD0307C}</a:tableStyleId>
              </a:tblPr>
              <a:tblGrid>
                <a:gridCol w="855371">
                  <a:extLst>
                    <a:ext uri="{9D8B030D-6E8A-4147-A177-3AD203B41FA5}">
                      <a16:colId xmlns:a16="http://schemas.microsoft.com/office/drawing/2014/main" val="481209472"/>
                    </a:ext>
                  </a:extLst>
                </a:gridCol>
                <a:gridCol w="3218021">
                  <a:extLst>
                    <a:ext uri="{9D8B030D-6E8A-4147-A177-3AD203B41FA5}">
                      <a16:colId xmlns:a16="http://schemas.microsoft.com/office/drawing/2014/main" val="2207343650"/>
                    </a:ext>
                  </a:extLst>
                </a:gridCol>
                <a:gridCol w="3435440">
                  <a:extLst>
                    <a:ext uri="{9D8B030D-6E8A-4147-A177-3AD203B41FA5}">
                      <a16:colId xmlns:a16="http://schemas.microsoft.com/office/drawing/2014/main" val="1749236681"/>
                    </a:ext>
                  </a:extLst>
                </a:gridCol>
              </a:tblGrid>
              <a:tr h="592298">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Machine Learning</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E3"/>
                          </a:solidFill>
                          <a:effectLst/>
                          <a:uLnTx/>
                          <a:uFillTx/>
                          <a:latin typeface="+mn-lt"/>
                          <a:ea typeface="+mn-ea"/>
                          <a:cs typeface="+mn-cs"/>
                        </a:rPr>
                        <a:t>A platform for training, deploying, and managing machine learning models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8085212"/>
                  </a:ext>
                </a:extLst>
              </a:tr>
              <a:tr h="603713">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mn-lt"/>
                          <a:ea typeface="+mn-ea"/>
                          <a:cs typeface="+mn-cs"/>
                        </a:rPr>
                        <a:t>Cognitive Services</a:t>
                      </a:r>
                      <a:endPar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solidFill>
                            <a:srgbClr val="00B0E3"/>
                          </a:solidFill>
                        </a:rPr>
                        <a:t>A suite of services developers can use to build AI solutions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7820584"/>
                  </a:ext>
                </a:extLst>
              </a:tr>
              <a:tr h="480060">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mn-lt"/>
                          <a:ea typeface="+mn-ea"/>
                          <a:cs typeface="+mn-cs"/>
                        </a:rPr>
                        <a:t>Azure Bot Service</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solidFill>
                            <a:srgbClr val="00B0E3"/>
                          </a:solidFill>
                        </a:rPr>
                        <a:t>A cloud-based platform for developing and managing bots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0308765"/>
                  </a:ext>
                </a:extLst>
              </a:tr>
            </a:tbl>
          </a:graphicData>
        </a:graphic>
      </p:graphicFrame>
      <p:grpSp>
        <p:nvGrpSpPr>
          <p:cNvPr id="19" name="Group 18">
            <a:extLst>
              <a:ext uri="{FF2B5EF4-FFF2-40B4-BE49-F238E27FC236}">
                <a16:creationId xmlns:a16="http://schemas.microsoft.com/office/drawing/2014/main" id="{E995FC22-EE06-41A5-BC68-6436AB85C838}"/>
              </a:ext>
            </a:extLst>
          </p:cNvPr>
          <p:cNvGrpSpPr/>
          <p:nvPr/>
        </p:nvGrpSpPr>
        <p:grpSpPr>
          <a:xfrm>
            <a:off x="1387474" y="3066269"/>
            <a:ext cx="575522" cy="1540961"/>
            <a:chOff x="1943312" y="4565123"/>
            <a:chExt cx="767363" cy="2054615"/>
          </a:xfrm>
        </p:grpSpPr>
        <p:pic>
          <p:nvPicPr>
            <p:cNvPr id="6" name="Graphic 5">
              <a:extLst>
                <a:ext uri="{FF2B5EF4-FFF2-40B4-BE49-F238E27FC236}">
                  <a16:creationId xmlns:a16="http://schemas.microsoft.com/office/drawing/2014/main" id="{554248C2-27A1-488D-ACB3-3EA0C83554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43312" y="5393960"/>
              <a:ext cx="767363" cy="453261"/>
            </a:xfrm>
            <a:prstGeom prst="rect">
              <a:avLst/>
            </a:prstGeom>
          </p:spPr>
        </p:pic>
        <p:pic>
          <p:nvPicPr>
            <p:cNvPr id="11" name="Graphic 10">
              <a:extLst>
                <a:ext uri="{FF2B5EF4-FFF2-40B4-BE49-F238E27FC236}">
                  <a16:creationId xmlns:a16="http://schemas.microsoft.com/office/drawing/2014/main" id="{12DD8A40-FB13-4FD4-8184-3E986B4D5F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52071" y="6069892"/>
              <a:ext cx="549846" cy="549846"/>
            </a:xfrm>
            <a:prstGeom prst="rect">
              <a:avLst/>
            </a:prstGeom>
          </p:spPr>
        </p:pic>
        <p:pic>
          <p:nvPicPr>
            <p:cNvPr id="13" name="Graphic 12">
              <a:extLst>
                <a:ext uri="{FF2B5EF4-FFF2-40B4-BE49-F238E27FC236}">
                  <a16:creationId xmlns:a16="http://schemas.microsoft.com/office/drawing/2014/main" id="{4ABCD9B8-4AA5-4256-8967-A5A6F5DF4F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64232" y="4565123"/>
              <a:ext cx="493459" cy="531338"/>
            </a:xfrm>
            <a:prstGeom prst="rect">
              <a:avLst/>
            </a:prstGeom>
          </p:spPr>
        </p:pic>
      </p:grpSp>
    </p:spTree>
    <p:extLst>
      <p:ext uri="{BB962C8B-B14F-4D97-AF65-F5344CB8AC3E}">
        <p14:creationId xmlns:p14="http://schemas.microsoft.com/office/powerpoint/2010/main" val="180861626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Computer Vision</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https://timw.info/bb965</a:t>
            </a:r>
          </a:p>
        </p:txBody>
      </p:sp>
      <p:sp>
        <p:nvSpPr>
          <p:cNvPr id="2" name="TextBox 1">
            <a:extLst>
              <a:ext uri="{FF2B5EF4-FFF2-40B4-BE49-F238E27FC236}">
                <a16:creationId xmlns:a16="http://schemas.microsoft.com/office/drawing/2014/main" id="{BD8E7D41-0BB5-4FA1-B479-7FDAD2933112}"/>
              </a:ext>
            </a:extLst>
          </p:cNvPr>
          <p:cNvSpPr txBox="1"/>
          <p:nvPr/>
        </p:nvSpPr>
        <p:spPr>
          <a:xfrm>
            <a:off x="109467" y="943947"/>
            <a:ext cx="4470400" cy="343170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Digital Asset Management (DAM) solution for image data</a:t>
            </a:r>
          </a:p>
          <a:p>
            <a:pPr marL="285750" indent="-285750">
              <a:spcAft>
                <a:spcPts val="600"/>
              </a:spcAft>
              <a:buFont typeface="Arial" panose="020B0604020202020204" pitchFamily="34" charset="0"/>
              <a:buChar char="•"/>
            </a:pPr>
            <a:r>
              <a:rPr lang="en-US" sz="2400" dirty="0"/>
              <a:t>Detect objects and features</a:t>
            </a:r>
          </a:p>
          <a:p>
            <a:pPr marL="285750" indent="-285750">
              <a:spcAft>
                <a:spcPts val="600"/>
              </a:spcAft>
              <a:buFont typeface="Arial" panose="020B0604020202020204" pitchFamily="34" charset="0"/>
              <a:buChar char="•"/>
            </a:pPr>
            <a:r>
              <a:rPr lang="en-US" sz="2400" dirty="0"/>
              <a:t>Detect corporate brands/logos</a:t>
            </a:r>
          </a:p>
          <a:p>
            <a:pPr marL="285750" indent="-285750">
              <a:spcAft>
                <a:spcPts val="600"/>
              </a:spcAft>
              <a:buFont typeface="Arial" panose="020B0604020202020204" pitchFamily="34" charset="0"/>
              <a:buChar char="•"/>
            </a:pPr>
            <a:r>
              <a:rPr lang="en-US" sz="2400" dirty="0"/>
              <a:t>Describe an image</a:t>
            </a:r>
          </a:p>
          <a:p>
            <a:pPr marL="285750" indent="-285750">
              <a:spcAft>
                <a:spcPts val="600"/>
              </a:spcAft>
              <a:buFont typeface="Arial" panose="020B0604020202020204" pitchFamily="34" charset="0"/>
              <a:buChar char="•"/>
            </a:pPr>
            <a:r>
              <a:rPr lang="en-US" sz="2400" dirty="0"/>
              <a:t>Optical character recognition (OCR)</a:t>
            </a:r>
          </a:p>
          <a:p>
            <a:pPr marL="285750" indent="-285750">
              <a:spcAft>
                <a:spcPts val="600"/>
              </a:spcAft>
              <a:buFont typeface="Arial" panose="020B0604020202020204" pitchFamily="34" charset="0"/>
              <a:buChar char="•"/>
            </a:pPr>
            <a:r>
              <a:rPr lang="en-US" sz="2400" dirty="0"/>
              <a:t>Generate thumbnail</a:t>
            </a:r>
          </a:p>
        </p:txBody>
      </p:sp>
      <p:pic>
        <p:nvPicPr>
          <p:cNvPr id="3" name="Picture 2" descr="Architecture for image classification">
            <a:extLst>
              <a:ext uri="{FF2B5EF4-FFF2-40B4-BE49-F238E27FC236}">
                <a16:creationId xmlns:a16="http://schemas.microsoft.com/office/drawing/2014/main" id="{6FB551E0-BEBD-458C-932F-712D1B1EA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888" y="1233045"/>
            <a:ext cx="4507645" cy="296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96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Face</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https://timw.info/31118</a:t>
            </a:r>
          </a:p>
        </p:txBody>
      </p:sp>
      <p:sp>
        <p:nvSpPr>
          <p:cNvPr id="2" name="TextBox 1">
            <a:extLst>
              <a:ext uri="{FF2B5EF4-FFF2-40B4-BE49-F238E27FC236}">
                <a16:creationId xmlns:a16="http://schemas.microsoft.com/office/drawing/2014/main" id="{BD8E7D41-0BB5-4FA1-B479-7FDAD2933112}"/>
              </a:ext>
            </a:extLst>
          </p:cNvPr>
          <p:cNvSpPr txBox="1"/>
          <p:nvPr/>
        </p:nvSpPr>
        <p:spPr>
          <a:xfrm>
            <a:off x="109467" y="943947"/>
            <a:ext cx="4470400" cy="343170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Facial recognition</a:t>
            </a:r>
          </a:p>
          <a:p>
            <a:pPr marL="285750" indent="-285750">
              <a:spcAft>
                <a:spcPts val="600"/>
              </a:spcAft>
              <a:buFont typeface="Arial" panose="020B0604020202020204" pitchFamily="34" charset="0"/>
              <a:buChar char="•"/>
            </a:pPr>
            <a:r>
              <a:rPr lang="en-US" sz="2400" dirty="0"/>
              <a:t>Facial verification</a:t>
            </a:r>
          </a:p>
          <a:p>
            <a:pPr marL="285750" indent="-285750">
              <a:spcAft>
                <a:spcPts val="600"/>
              </a:spcAft>
              <a:buFont typeface="Arial" panose="020B0604020202020204" pitchFamily="34" charset="0"/>
              <a:buChar char="•"/>
            </a:pPr>
            <a:r>
              <a:rPr lang="en-US" sz="2400" dirty="0"/>
              <a:t>Emotion recognition</a:t>
            </a:r>
          </a:p>
          <a:p>
            <a:pPr marL="285750" indent="-285750">
              <a:spcAft>
                <a:spcPts val="600"/>
              </a:spcAft>
              <a:buFont typeface="Arial" panose="020B0604020202020204" pitchFamily="34" charset="0"/>
              <a:buChar char="•"/>
            </a:pPr>
            <a:r>
              <a:rPr lang="en-US" sz="2400" dirty="0"/>
              <a:t>Person Group containers:</a:t>
            </a:r>
          </a:p>
          <a:p>
            <a:pPr marL="742950" lvl="1" indent="-285750">
              <a:spcAft>
                <a:spcPts val="600"/>
              </a:spcAft>
              <a:buFont typeface="Arial" panose="020B0604020202020204" pitchFamily="34" charset="0"/>
              <a:buChar char="•"/>
            </a:pPr>
            <a:r>
              <a:rPr lang="en-US" sz="2400" dirty="0"/>
              <a:t>Person Group (10,000 persons)</a:t>
            </a:r>
          </a:p>
          <a:p>
            <a:pPr marL="742950" lvl="1" indent="-285750">
              <a:spcAft>
                <a:spcPts val="600"/>
              </a:spcAft>
              <a:buFont typeface="Arial" panose="020B0604020202020204" pitchFamily="34" charset="0"/>
              <a:buChar char="•"/>
            </a:pPr>
            <a:r>
              <a:rPr lang="en-US" sz="2400" dirty="0"/>
              <a:t>Large Person Group (1M persons)</a:t>
            </a:r>
          </a:p>
        </p:txBody>
      </p:sp>
      <p:pic>
        <p:nvPicPr>
          <p:cNvPr id="3074" name="Picture 2">
            <a:extLst>
              <a:ext uri="{FF2B5EF4-FFF2-40B4-BE49-F238E27FC236}">
                <a16:creationId xmlns:a16="http://schemas.microsoft.com/office/drawing/2014/main" id="{B6045720-F924-4777-B921-77D185825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290" y="1178983"/>
            <a:ext cx="5013959" cy="278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64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Video Indexer</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https://timw.info/d0b4b</a:t>
            </a:r>
          </a:p>
        </p:txBody>
      </p:sp>
      <p:sp>
        <p:nvSpPr>
          <p:cNvPr id="5" name="TextBox 4">
            <a:extLst>
              <a:ext uri="{FF2B5EF4-FFF2-40B4-BE49-F238E27FC236}">
                <a16:creationId xmlns:a16="http://schemas.microsoft.com/office/drawing/2014/main" id="{CDF0DE5C-A771-478D-AFC8-781C0796DFFB}"/>
              </a:ext>
            </a:extLst>
          </p:cNvPr>
          <p:cNvSpPr txBox="1"/>
          <p:nvPr/>
        </p:nvSpPr>
        <p:spPr>
          <a:xfrm>
            <a:off x="109467" y="939627"/>
            <a:ext cx="4470400" cy="380104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Extract meaning from video and audio files</a:t>
            </a:r>
          </a:p>
          <a:p>
            <a:pPr marL="285750" indent="-285750">
              <a:spcAft>
                <a:spcPts val="600"/>
              </a:spcAft>
              <a:buFont typeface="Arial" panose="020B0604020202020204" pitchFamily="34" charset="0"/>
              <a:buChar char="•"/>
            </a:pPr>
            <a:r>
              <a:rPr lang="en-US" sz="2400" dirty="0"/>
              <a:t>Index faces and spoken words</a:t>
            </a:r>
          </a:p>
          <a:p>
            <a:pPr marL="285750" indent="-285750">
              <a:spcAft>
                <a:spcPts val="600"/>
              </a:spcAft>
              <a:buFont typeface="Arial" panose="020B0604020202020204" pitchFamily="34" charset="0"/>
              <a:buChar char="•"/>
            </a:pPr>
            <a:r>
              <a:rPr lang="en-US" sz="2400" dirty="0"/>
              <a:t>Great for making content available to vision- or hearing-challenged users</a:t>
            </a:r>
          </a:p>
          <a:p>
            <a:pPr marL="285750" indent="-285750">
              <a:spcAft>
                <a:spcPts val="600"/>
              </a:spcAft>
              <a:buFont typeface="Arial" panose="020B0604020202020204" pitchFamily="34" charset="0"/>
              <a:buChar char="•"/>
            </a:pPr>
            <a:r>
              <a:rPr lang="en-US" sz="2400" dirty="0"/>
              <a:t>Content moderation</a:t>
            </a:r>
          </a:p>
          <a:p>
            <a:pPr marL="285750" indent="-285750">
              <a:spcAft>
                <a:spcPts val="600"/>
              </a:spcAft>
              <a:buFont typeface="Arial" panose="020B0604020202020204" pitchFamily="34" charset="0"/>
              <a:buChar char="•"/>
            </a:pPr>
            <a:r>
              <a:rPr lang="en-US" sz="2400" dirty="0"/>
              <a:t>Azure Media Services</a:t>
            </a:r>
          </a:p>
          <a:p>
            <a:pPr marL="742950" lvl="1" indent="-285750">
              <a:spcAft>
                <a:spcPts val="600"/>
              </a:spcAft>
              <a:buFont typeface="Arial" panose="020B0604020202020204" pitchFamily="34" charset="0"/>
              <a:buChar char="•"/>
            </a:pPr>
            <a:r>
              <a:rPr lang="en-US" sz="2400" dirty="0"/>
              <a:t>Encoding</a:t>
            </a:r>
          </a:p>
        </p:txBody>
      </p:sp>
      <p:pic>
        <p:nvPicPr>
          <p:cNvPr id="10242" name="Picture 2">
            <a:extLst>
              <a:ext uri="{FF2B5EF4-FFF2-40B4-BE49-F238E27FC236}">
                <a16:creationId xmlns:a16="http://schemas.microsoft.com/office/drawing/2014/main" id="{A49C76C3-2659-46AF-809D-E21844597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689" y="1027679"/>
            <a:ext cx="4421844" cy="326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09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Content Moderator</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https://timw.info/7eec2</a:t>
            </a:r>
          </a:p>
        </p:txBody>
      </p:sp>
      <p:sp>
        <p:nvSpPr>
          <p:cNvPr id="5" name="TextBox 4">
            <a:extLst>
              <a:ext uri="{FF2B5EF4-FFF2-40B4-BE49-F238E27FC236}">
                <a16:creationId xmlns:a16="http://schemas.microsoft.com/office/drawing/2014/main" id="{3FA6B656-76DA-484F-BE19-977E454532DE}"/>
              </a:ext>
            </a:extLst>
          </p:cNvPr>
          <p:cNvSpPr txBox="1"/>
          <p:nvPr/>
        </p:nvSpPr>
        <p:spPr>
          <a:xfrm>
            <a:off x="109467" y="943947"/>
            <a:ext cx="3954533" cy="246221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Checks text, image, and video content for potentially undesirable content</a:t>
            </a:r>
          </a:p>
          <a:p>
            <a:pPr marL="742950" lvl="1" indent="-285750">
              <a:spcAft>
                <a:spcPts val="600"/>
              </a:spcAft>
              <a:buFont typeface="Arial" panose="020B0604020202020204" pitchFamily="34" charset="0"/>
              <a:buChar char="•"/>
            </a:pPr>
            <a:r>
              <a:rPr lang="en-US" sz="2400" dirty="0"/>
              <a:t>Profanity</a:t>
            </a:r>
          </a:p>
          <a:p>
            <a:pPr marL="742950" lvl="1" indent="-285750">
              <a:spcAft>
                <a:spcPts val="600"/>
              </a:spcAft>
              <a:buFont typeface="Arial" panose="020B0604020202020204" pitchFamily="34" charset="0"/>
              <a:buChar char="•"/>
            </a:pPr>
            <a:r>
              <a:rPr lang="en-US" sz="2400" dirty="0"/>
              <a:t>Adult or "racy" content</a:t>
            </a:r>
          </a:p>
        </p:txBody>
      </p:sp>
      <p:pic>
        <p:nvPicPr>
          <p:cNvPr id="5122" name="Picture 2" descr="Content moderation architecture">
            <a:extLst>
              <a:ext uri="{FF2B5EF4-FFF2-40B4-BE49-F238E27FC236}">
                <a16:creationId xmlns:a16="http://schemas.microsoft.com/office/drawing/2014/main" id="{B4C623CD-F8C0-4FAE-BED0-DBDC56BBE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793" y="878274"/>
            <a:ext cx="4587984" cy="356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Speech</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https://timw.info/18876</a:t>
            </a:r>
          </a:p>
        </p:txBody>
      </p:sp>
      <p:sp>
        <p:nvSpPr>
          <p:cNvPr id="5" name="TextBox 4">
            <a:extLst>
              <a:ext uri="{FF2B5EF4-FFF2-40B4-BE49-F238E27FC236}">
                <a16:creationId xmlns:a16="http://schemas.microsoft.com/office/drawing/2014/main" id="{6F8524D3-65A9-462B-BA5C-2DB18F0FD833}"/>
              </a:ext>
            </a:extLst>
          </p:cNvPr>
          <p:cNvSpPr txBox="1"/>
          <p:nvPr/>
        </p:nvSpPr>
        <p:spPr>
          <a:xfrm>
            <a:off x="109467" y="943947"/>
            <a:ext cx="3514266" cy="253915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Speech-to-text: Transcribe audio from &gt;40 languages</a:t>
            </a:r>
          </a:p>
          <a:p>
            <a:pPr marL="285750" indent="-285750">
              <a:spcAft>
                <a:spcPts val="600"/>
              </a:spcAft>
              <a:buFont typeface="Arial" panose="020B0604020202020204" pitchFamily="34" charset="0"/>
              <a:buChar char="•"/>
            </a:pPr>
            <a:r>
              <a:rPr lang="en-US" sz="2400" dirty="0"/>
              <a:t>Speaker recognition:</a:t>
            </a:r>
          </a:p>
          <a:p>
            <a:pPr marL="742950" lvl="1" indent="-285750">
              <a:spcAft>
                <a:spcPts val="600"/>
              </a:spcAft>
              <a:buFont typeface="Arial" panose="020B0604020202020204" pitchFamily="34" charset="0"/>
              <a:buChar char="•"/>
            </a:pPr>
            <a:r>
              <a:rPr lang="en-US" sz="2400" dirty="0"/>
              <a:t>Voice signature</a:t>
            </a:r>
          </a:p>
          <a:p>
            <a:pPr marL="285750" indent="-285750">
              <a:spcAft>
                <a:spcPts val="600"/>
              </a:spcAft>
              <a:buFont typeface="Arial" panose="020B0604020202020204" pitchFamily="34" charset="0"/>
              <a:buChar char="•"/>
            </a:pPr>
            <a:endParaRPr lang="en-US" sz="2400" dirty="0"/>
          </a:p>
        </p:txBody>
      </p:sp>
      <p:pic>
        <p:nvPicPr>
          <p:cNvPr id="8194" name="Picture 2" descr="Architecture">
            <a:extLst>
              <a:ext uri="{FF2B5EF4-FFF2-40B4-BE49-F238E27FC236}">
                <a16:creationId xmlns:a16="http://schemas.microsoft.com/office/drawing/2014/main" id="{CA35DF49-956F-40E2-813E-B871D5E5B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829" y="1115110"/>
            <a:ext cx="5271911" cy="291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3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Text Analytics</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https://timw.info/87290</a:t>
            </a:r>
          </a:p>
        </p:txBody>
      </p:sp>
      <p:sp>
        <p:nvSpPr>
          <p:cNvPr id="5" name="TextBox 4">
            <a:extLst>
              <a:ext uri="{FF2B5EF4-FFF2-40B4-BE49-F238E27FC236}">
                <a16:creationId xmlns:a16="http://schemas.microsoft.com/office/drawing/2014/main" id="{3FA6B656-76DA-484F-BE19-977E454532DE}"/>
              </a:ext>
            </a:extLst>
          </p:cNvPr>
          <p:cNvSpPr txBox="1"/>
          <p:nvPr/>
        </p:nvSpPr>
        <p:spPr>
          <a:xfrm>
            <a:off x="109467" y="943947"/>
            <a:ext cx="4470400" cy="358559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Language detection</a:t>
            </a:r>
          </a:p>
          <a:p>
            <a:pPr marL="285750" indent="-285750">
              <a:spcAft>
                <a:spcPts val="600"/>
              </a:spcAft>
              <a:buFont typeface="Arial" panose="020B0604020202020204" pitchFamily="34" charset="0"/>
              <a:buChar char="•"/>
            </a:pPr>
            <a:r>
              <a:rPr lang="en-US" sz="2400" dirty="0"/>
              <a:t>Sentiment analysis</a:t>
            </a:r>
          </a:p>
          <a:p>
            <a:pPr marL="285750" indent="-285750">
              <a:spcAft>
                <a:spcPts val="600"/>
              </a:spcAft>
              <a:buFont typeface="Arial" panose="020B0604020202020204" pitchFamily="34" charset="0"/>
              <a:buChar char="•"/>
            </a:pPr>
            <a:r>
              <a:rPr lang="en-US" sz="2400" dirty="0"/>
              <a:t>Entity extraction</a:t>
            </a:r>
          </a:p>
          <a:p>
            <a:pPr marL="742950" lvl="1" indent="-285750">
              <a:spcAft>
                <a:spcPts val="600"/>
              </a:spcAft>
              <a:buFont typeface="Arial" panose="020B0604020202020204" pitchFamily="34" charset="0"/>
              <a:buChar char="•"/>
            </a:pPr>
            <a:r>
              <a:rPr lang="en-US" sz="2400" dirty="0"/>
              <a:t>People</a:t>
            </a:r>
          </a:p>
          <a:p>
            <a:pPr marL="742950" lvl="1" indent="-285750">
              <a:spcAft>
                <a:spcPts val="600"/>
              </a:spcAft>
              <a:buFont typeface="Arial" panose="020B0604020202020204" pitchFamily="34" charset="0"/>
              <a:buChar char="•"/>
            </a:pPr>
            <a:r>
              <a:rPr lang="en-US" sz="2400" dirty="0"/>
              <a:t>Places</a:t>
            </a:r>
          </a:p>
          <a:p>
            <a:pPr marL="742950" lvl="1" indent="-285750">
              <a:spcAft>
                <a:spcPts val="600"/>
              </a:spcAft>
              <a:buFont typeface="Arial" panose="020B0604020202020204" pitchFamily="34" charset="0"/>
              <a:buChar char="•"/>
            </a:pPr>
            <a:r>
              <a:rPr lang="en-US" sz="2400" dirty="0"/>
              <a:t>Organizations</a:t>
            </a:r>
          </a:p>
          <a:p>
            <a:pPr marL="742950" lvl="1" indent="-285750">
              <a:spcAft>
                <a:spcPts val="600"/>
              </a:spcAft>
              <a:buFont typeface="Arial" panose="020B0604020202020204" pitchFamily="34" charset="0"/>
              <a:buChar char="•"/>
            </a:pPr>
            <a:r>
              <a:rPr lang="en-US" sz="2400" dirty="0"/>
              <a:t>Objects</a:t>
            </a:r>
          </a:p>
          <a:p>
            <a:pPr marL="285750" indent="-285750">
              <a:spcAft>
                <a:spcPts val="600"/>
              </a:spcAft>
              <a:buFont typeface="Arial" panose="020B0604020202020204" pitchFamily="34" charset="0"/>
              <a:buChar char="•"/>
            </a:pPr>
            <a:r>
              <a:rPr lang="en-US" sz="2400" dirty="0"/>
              <a:t>Translator: 60 languages</a:t>
            </a:r>
          </a:p>
        </p:txBody>
      </p:sp>
      <p:sp>
        <p:nvSpPr>
          <p:cNvPr id="2" name="AutoShape 2" descr="An image describing how to perform sentiment analysis on customer and employee surveys.">
            <a:extLst>
              <a:ext uri="{FF2B5EF4-FFF2-40B4-BE49-F238E27FC236}">
                <a16:creationId xmlns:a16="http://schemas.microsoft.com/office/drawing/2014/main" id="{6BF44FA5-D5F6-42DE-93DC-FA2B058DD0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n image describing how to perform sentiment analysis on customer and employee surveys.">
            <a:extLst>
              <a:ext uri="{FF2B5EF4-FFF2-40B4-BE49-F238E27FC236}">
                <a16:creationId xmlns:a16="http://schemas.microsoft.com/office/drawing/2014/main" id="{849BA47B-6F83-457F-9E8C-BA1191E9D3A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6CB2DD9E-BDAD-4CB3-AC0D-C3D48B618BE0}"/>
              </a:ext>
            </a:extLst>
          </p:cNvPr>
          <p:cNvPicPr>
            <a:picLocks noChangeAspect="1"/>
          </p:cNvPicPr>
          <p:nvPr/>
        </p:nvPicPr>
        <p:blipFill>
          <a:blip r:embed="rId2"/>
          <a:stretch>
            <a:fillRect/>
          </a:stretch>
        </p:blipFill>
        <p:spPr>
          <a:xfrm>
            <a:off x="2982675" y="1608396"/>
            <a:ext cx="6130433" cy="1926707"/>
          </a:xfrm>
          <a:prstGeom prst="rect">
            <a:avLst/>
          </a:prstGeom>
        </p:spPr>
      </p:pic>
    </p:spTree>
    <p:extLst>
      <p:ext uri="{BB962C8B-B14F-4D97-AF65-F5344CB8AC3E}">
        <p14:creationId xmlns:p14="http://schemas.microsoft.com/office/powerpoint/2010/main" val="171730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Azure Cognitive Search</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https://timw.info/c6ab1</a:t>
            </a:r>
          </a:p>
        </p:txBody>
      </p:sp>
      <p:pic>
        <p:nvPicPr>
          <p:cNvPr id="1026" name="Picture 2" descr="Cognitive Search architecture to convert unstructured into structured data">
            <a:extLst>
              <a:ext uri="{FF2B5EF4-FFF2-40B4-BE49-F238E27FC236}">
                <a16:creationId xmlns:a16="http://schemas.microsoft.com/office/drawing/2014/main" id="{B7AF6FA7-0600-409F-9573-847BA872F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61" y="560553"/>
            <a:ext cx="8450077" cy="4025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232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Bing Web Search</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https://timw.info/7640a</a:t>
            </a:r>
          </a:p>
        </p:txBody>
      </p:sp>
      <p:sp>
        <p:nvSpPr>
          <p:cNvPr id="5" name="TextBox 4">
            <a:extLst>
              <a:ext uri="{FF2B5EF4-FFF2-40B4-BE49-F238E27FC236}">
                <a16:creationId xmlns:a16="http://schemas.microsoft.com/office/drawing/2014/main" id="{12FE08F3-77D1-46AF-B300-3B6B5BBC6F06}"/>
              </a:ext>
            </a:extLst>
          </p:cNvPr>
          <p:cNvSpPr txBox="1"/>
          <p:nvPr/>
        </p:nvSpPr>
        <p:spPr>
          <a:xfrm>
            <a:off x="109467" y="943947"/>
            <a:ext cx="4470400"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Retrieve answers from Bing search engine</a:t>
            </a:r>
          </a:p>
          <a:p>
            <a:pPr marL="742950" lvl="1" indent="-285750">
              <a:spcAft>
                <a:spcPts val="600"/>
              </a:spcAft>
              <a:buFont typeface="Arial" panose="020B0604020202020204" pitchFamily="34" charset="0"/>
              <a:buChar char="•"/>
            </a:pPr>
            <a:r>
              <a:rPr lang="en-US" sz="2400" dirty="0"/>
              <a:t>Web pages</a:t>
            </a:r>
          </a:p>
          <a:p>
            <a:pPr marL="742950" lvl="1" indent="-285750">
              <a:spcAft>
                <a:spcPts val="600"/>
              </a:spcAft>
              <a:buFont typeface="Arial" panose="020B0604020202020204" pitchFamily="34" charset="0"/>
              <a:buChar char="•"/>
            </a:pPr>
            <a:r>
              <a:rPr lang="en-US" sz="2400" dirty="0"/>
              <a:t>Images</a:t>
            </a:r>
          </a:p>
          <a:p>
            <a:pPr marL="742950" lvl="1" indent="-285750">
              <a:spcAft>
                <a:spcPts val="600"/>
              </a:spcAft>
              <a:buFont typeface="Arial" panose="020B0604020202020204" pitchFamily="34" charset="0"/>
              <a:buChar char="•"/>
            </a:pPr>
            <a:r>
              <a:rPr lang="en-US" sz="2400" dirty="0"/>
              <a:t>Videos</a:t>
            </a:r>
          </a:p>
          <a:p>
            <a:pPr marL="742950" lvl="1" indent="-285750">
              <a:spcAft>
                <a:spcPts val="600"/>
              </a:spcAft>
              <a:buFont typeface="Arial" panose="020B0604020202020204" pitchFamily="34" charset="0"/>
              <a:buChar char="•"/>
            </a:pPr>
            <a:r>
              <a:rPr lang="en-US" sz="2400" dirty="0"/>
              <a:t>News</a:t>
            </a:r>
          </a:p>
        </p:txBody>
      </p:sp>
      <p:pic>
        <p:nvPicPr>
          <p:cNvPr id="6146" name="Picture 2" descr="Architecture diagram">
            <a:extLst>
              <a:ext uri="{FF2B5EF4-FFF2-40B4-BE49-F238E27FC236}">
                <a16:creationId xmlns:a16="http://schemas.microsoft.com/office/drawing/2014/main" id="{6CFFCAF8-05B6-441F-8471-49BE66067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901" y="720783"/>
            <a:ext cx="4780521" cy="370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5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Azure Bot Service</a:t>
            </a:r>
          </a:p>
        </p:txBody>
      </p:sp>
    </p:spTree>
    <p:extLst>
      <p:ext uri="{BB962C8B-B14F-4D97-AF65-F5344CB8AC3E}">
        <p14:creationId xmlns:p14="http://schemas.microsoft.com/office/powerpoint/2010/main" val="31318721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What is a Bot?</a:t>
            </a:r>
          </a:p>
        </p:txBody>
      </p:sp>
      <p:sp>
        <p:nvSpPr>
          <p:cNvPr id="5" name="TextBox 4">
            <a:extLst>
              <a:ext uri="{FF2B5EF4-FFF2-40B4-BE49-F238E27FC236}">
                <a16:creationId xmlns:a16="http://schemas.microsoft.com/office/drawing/2014/main" id="{3FA6B656-76DA-484F-BE19-977E454532DE}"/>
              </a:ext>
            </a:extLst>
          </p:cNvPr>
          <p:cNvSpPr txBox="1"/>
          <p:nvPr/>
        </p:nvSpPr>
        <p:spPr>
          <a:xfrm>
            <a:off x="680016" y="638964"/>
            <a:ext cx="4470400" cy="417037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Chatbot</a:t>
            </a:r>
          </a:p>
          <a:p>
            <a:pPr marL="285750" indent="-285750">
              <a:spcAft>
                <a:spcPts val="600"/>
              </a:spcAft>
              <a:buFont typeface="Arial" panose="020B0604020202020204" pitchFamily="34" charset="0"/>
              <a:buChar char="•"/>
            </a:pPr>
            <a:r>
              <a:rPr lang="en-US" sz="2400" dirty="0"/>
              <a:t>Computer programmed designed to mimic human interaction</a:t>
            </a:r>
          </a:p>
          <a:p>
            <a:pPr marL="742950" lvl="1" indent="-285750">
              <a:spcAft>
                <a:spcPts val="600"/>
              </a:spcAft>
              <a:buFont typeface="Arial" panose="020B0604020202020204" pitchFamily="34" charset="0"/>
              <a:buChar char="•"/>
            </a:pPr>
            <a:r>
              <a:rPr lang="en-US" sz="2400" dirty="0"/>
              <a:t>Turn based text/audio conversation</a:t>
            </a:r>
          </a:p>
          <a:p>
            <a:pPr marL="285750" indent="-285750">
              <a:spcAft>
                <a:spcPts val="600"/>
              </a:spcAft>
              <a:buFont typeface="Arial" panose="020B0604020202020204" pitchFamily="34" charset="0"/>
              <a:buChar char="•"/>
            </a:pPr>
            <a:r>
              <a:rPr lang="en-US" sz="2400" dirty="0"/>
              <a:t>Alternative UI</a:t>
            </a:r>
          </a:p>
          <a:p>
            <a:pPr marL="285750" indent="-285750">
              <a:spcAft>
                <a:spcPts val="600"/>
              </a:spcAft>
              <a:buFont typeface="Arial" panose="020B0604020202020204" pitchFamily="34" charset="0"/>
              <a:buChar char="•"/>
            </a:pPr>
            <a:r>
              <a:rPr lang="en-US" sz="2400" dirty="0"/>
              <a:t>Language Understanding Intelligent Service (LUIS)</a:t>
            </a:r>
          </a:p>
          <a:p>
            <a:pPr marL="285750" indent="-285750">
              <a:spcAft>
                <a:spcPts val="600"/>
              </a:spcAft>
              <a:buFont typeface="Arial" panose="020B0604020202020204" pitchFamily="34" charset="0"/>
              <a:buChar char="•"/>
            </a:pPr>
            <a:r>
              <a:rPr lang="en-US" sz="2400" dirty="0"/>
              <a:t>Cortana</a:t>
            </a:r>
          </a:p>
        </p:txBody>
      </p:sp>
      <p:sp>
        <p:nvSpPr>
          <p:cNvPr id="2" name="AutoShape 2" descr="An image describing how to perform sentiment analysis on customer and employee surveys.">
            <a:extLst>
              <a:ext uri="{FF2B5EF4-FFF2-40B4-BE49-F238E27FC236}">
                <a16:creationId xmlns:a16="http://schemas.microsoft.com/office/drawing/2014/main" id="{6BF44FA5-D5F6-42DE-93DC-FA2B058DD0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n image describing how to perform sentiment analysis on customer and employee surveys.">
            <a:extLst>
              <a:ext uri="{FF2B5EF4-FFF2-40B4-BE49-F238E27FC236}">
                <a16:creationId xmlns:a16="http://schemas.microsoft.com/office/drawing/2014/main" id="{849BA47B-6F83-457F-9E8C-BA1191E9D3A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a:extLst>
              <a:ext uri="{FF2B5EF4-FFF2-40B4-BE49-F238E27FC236}">
                <a16:creationId xmlns:a16="http://schemas.microsoft.com/office/drawing/2014/main" id="{E63E90F4-F44E-4D95-87F5-8221BC030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004" y="1158184"/>
            <a:ext cx="3109953" cy="313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20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Responsible AI</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752133246"/>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Azure Bot Service</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https://timw.info/87290</a:t>
            </a:r>
          </a:p>
        </p:txBody>
      </p:sp>
      <p:sp>
        <p:nvSpPr>
          <p:cNvPr id="5" name="TextBox 4">
            <a:extLst>
              <a:ext uri="{FF2B5EF4-FFF2-40B4-BE49-F238E27FC236}">
                <a16:creationId xmlns:a16="http://schemas.microsoft.com/office/drawing/2014/main" id="{3FA6B656-76DA-484F-BE19-977E454532DE}"/>
              </a:ext>
            </a:extLst>
          </p:cNvPr>
          <p:cNvSpPr txBox="1"/>
          <p:nvPr/>
        </p:nvSpPr>
        <p:spPr>
          <a:xfrm>
            <a:off x="25400" y="943947"/>
            <a:ext cx="4470400" cy="343170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Toolset to develop "intelligent agents"</a:t>
            </a:r>
          </a:p>
          <a:p>
            <a:pPr marL="285750" indent="-285750">
              <a:spcAft>
                <a:spcPts val="600"/>
              </a:spcAft>
              <a:buFont typeface="Arial" panose="020B0604020202020204" pitchFamily="34" charset="0"/>
              <a:buChar char="•"/>
            </a:pPr>
            <a:r>
              <a:rPr lang="en-US" sz="2400" dirty="0"/>
              <a:t>Graphical:</a:t>
            </a:r>
          </a:p>
          <a:p>
            <a:pPr marL="742950" lvl="1" indent="-285750">
              <a:spcAft>
                <a:spcPts val="600"/>
              </a:spcAft>
              <a:buFont typeface="Arial" panose="020B0604020202020204" pitchFamily="34" charset="0"/>
              <a:buChar char="•"/>
            </a:pPr>
            <a:r>
              <a:rPr lang="en-US" sz="2400" dirty="0"/>
              <a:t>Bot Framework Composer</a:t>
            </a:r>
          </a:p>
          <a:p>
            <a:pPr marL="285750" indent="-285750">
              <a:spcAft>
                <a:spcPts val="600"/>
              </a:spcAft>
              <a:buFont typeface="Arial" panose="020B0604020202020204" pitchFamily="34" charset="0"/>
              <a:buChar char="•"/>
            </a:pPr>
            <a:r>
              <a:rPr lang="en-US" sz="2400" dirty="0"/>
              <a:t>Code:</a:t>
            </a:r>
          </a:p>
          <a:p>
            <a:pPr marL="742950" lvl="1" indent="-285750">
              <a:spcAft>
                <a:spcPts val="600"/>
              </a:spcAft>
              <a:buFont typeface="Arial" panose="020B0604020202020204" pitchFamily="34" charset="0"/>
              <a:buChar char="•"/>
            </a:pPr>
            <a:r>
              <a:rPr lang="en-US" sz="2400" dirty="0"/>
              <a:t>Bot Framework SDK</a:t>
            </a:r>
          </a:p>
          <a:p>
            <a:pPr marL="1200150" lvl="2" indent="-285750">
              <a:spcAft>
                <a:spcPts val="600"/>
              </a:spcAft>
              <a:buFont typeface="Arial" panose="020B0604020202020204" pitchFamily="34" charset="0"/>
              <a:buChar char="•"/>
            </a:pPr>
            <a:r>
              <a:rPr lang="en-US" sz="2400" dirty="0"/>
              <a:t>C#, Python, JavaScript, Java</a:t>
            </a:r>
          </a:p>
        </p:txBody>
      </p:sp>
      <p:sp>
        <p:nvSpPr>
          <p:cNvPr id="2" name="AutoShape 2" descr="An image describing how to perform sentiment analysis on customer and employee surveys.">
            <a:extLst>
              <a:ext uri="{FF2B5EF4-FFF2-40B4-BE49-F238E27FC236}">
                <a16:creationId xmlns:a16="http://schemas.microsoft.com/office/drawing/2014/main" id="{6BF44FA5-D5F6-42DE-93DC-FA2B058DD0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n image describing how to perform sentiment analysis on customer and employee surveys.">
            <a:extLst>
              <a:ext uri="{FF2B5EF4-FFF2-40B4-BE49-F238E27FC236}">
                <a16:creationId xmlns:a16="http://schemas.microsoft.com/office/drawing/2014/main" id="{849BA47B-6F83-457F-9E8C-BA1191E9D3A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0928B148-773B-4F8C-9412-40BA775374DE}"/>
              </a:ext>
            </a:extLst>
          </p:cNvPr>
          <p:cNvPicPr>
            <a:picLocks noChangeAspect="1"/>
          </p:cNvPicPr>
          <p:nvPr/>
        </p:nvPicPr>
        <p:blipFill>
          <a:blip r:embed="rId2"/>
          <a:stretch>
            <a:fillRect/>
          </a:stretch>
        </p:blipFill>
        <p:spPr>
          <a:xfrm>
            <a:off x="4249237" y="1073926"/>
            <a:ext cx="4740683" cy="2690848"/>
          </a:xfrm>
          <a:prstGeom prst="rect">
            <a:avLst/>
          </a:prstGeom>
        </p:spPr>
      </p:pic>
    </p:spTree>
    <p:extLst>
      <p:ext uri="{BB962C8B-B14F-4D97-AF65-F5344CB8AC3E}">
        <p14:creationId xmlns:p14="http://schemas.microsoft.com/office/powerpoint/2010/main" val="75258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Chatbot</a:t>
            </a:r>
          </a:p>
        </p:txBody>
      </p:sp>
      <p:sp>
        <p:nvSpPr>
          <p:cNvPr id="6" name="TextBox 5">
            <a:extLst>
              <a:ext uri="{FF2B5EF4-FFF2-40B4-BE49-F238E27FC236}">
                <a16:creationId xmlns:a16="http://schemas.microsoft.com/office/drawing/2014/main" id="{72C16B66-17DB-4A7A-AE00-14E02C352204}"/>
              </a:ext>
            </a:extLst>
          </p:cNvPr>
          <p:cNvSpPr txBox="1"/>
          <p:nvPr/>
        </p:nvSpPr>
        <p:spPr>
          <a:xfrm>
            <a:off x="6355533" y="4759051"/>
            <a:ext cx="2788467" cy="369332"/>
          </a:xfrm>
          <a:prstGeom prst="rect">
            <a:avLst/>
          </a:prstGeom>
          <a:noFill/>
        </p:spPr>
        <p:txBody>
          <a:bodyPr wrap="square" rtlCol="0">
            <a:spAutoFit/>
          </a:bodyPr>
          <a:lstStyle/>
          <a:p>
            <a:r>
              <a:rPr lang="en-US" b="1" dirty="0">
                <a:solidFill>
                  <a:srgbClr val="0070C0"/>
                </a:solidFill>
              </a:rPr>
              <a:t>https://timw.info/b04eb</a:t>
            </a:r>
          </a:p>
        </p:txBody>
      </p:sp>
      <p:pic>
        <p:nvPicPr>
          <p:cNvPr id="3074" name="Picture 2" descr="Architecture diagram">
            <a:extLst>
              <a:ext uri="{FF2B5EF4-FFF2-40B4-BE49-F238E27FC236}">
                <a16:creationId xmlns:a16="http://schemas.microsoft.com/office/drawing/2014/main" id="{1E656370-5D6E-4C76-ACEF-B8E840288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028" y="560553"/>
            <a:ext cx="5719678" cy="425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3530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Conversational Bot</a:t>
            </a:r>
          </a:p>
        </p:txBody>
      </p:sp>
      <p:sp>
        <p:nvSpPr>
          <p:cNvPr id="6" name="TextBox 5">
            <a:extLst>
              <a:ext uri="{FF2B5EF4-FFF2-40B4-BE49-F238E27FC236}">
                <a16:creationId xmlns:a16="http://schemas.microsoft.com/office/drawing/2014/main" id="{72C16B66-17DB-4A7A-AE00-14E02C352204}"/>
              </a:ext>
            </a:extLst>
          </p:cNvPr>
          <p:cNvSpPr txBox="1"/>
          <p:nvPr/>
        </p:nvSpPr>
        <p:spPr>
          <a:xfrm>
            <a:off x="6455121" y="4759051"/>
            <a:ext cx="2688879" cy="369332"/>
          </a:xfrm>
          <a:prstGeom prst="rect">
            <a:avLst/>
          </a:prstGeom>
          <a:noFill/>
        </p:spPr>
        <p:txBody>
          <a:bodyPr wrap="square" rtlCol="0">
            <a:spAutoFit/>
          </a:bodyPr>
          <a:lstStyle/>
          <a:p>
            <a:r>
              <a:rPr lang="en-US" b="1" dirty="0">
                <a:solidFill>
                  <a:srgbClr val="0070C0"/>
                </a:solidFill>
              </a:rPr>
              <a:t>https://timw.info/32e9e</a:t>
            </a:r>
          </a:p>
        </p:txBody>
      </p:sp>
      <p:pic>
        <p:nvPicPr>
          <p:cNvPr id="2050" name="Picture 2" descr="Diagram of the architecture">
            <a:extLst>
              <a:ext uri="{FF2B5EF4-FFF2-40B4-BE49-F238E27FC236}">
                <a16:creationId xmlns:a16="http://schemas.microsoft.com/office/drawing/2014/main" id="{0EBAFAAA-B773-4605-BA05-691144855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334" y="664570"/>
            <a:ext cx="7141331" cy="409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3831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Monitoring</a:t>
            </a:r>
          </a:p>
        </p:txBody>
      </p:sp>
    </p:spTree>
    <p:extLst>
      <p:ext uri="{BB962C8B-B14F-4D97-AF65-F5344CB8AC3E}">
        <p14:creationId xmlns:p14="http://schemas.microsoft.com/office/powerpoint/2010/main" val="15415606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Azure Monitoring</a:t>
            </a:r>
          </a:p>
        </p:txBody>
      </p:sp>
      <p:sp>
        <p:nvSpPr>
          <p:cNvPr id="6" name="TextBox 5">
            <a:extLst>
              <a:ext uri="{FF2B5EF4-FFF2-40B4-BE49-F238E27FC236}">
                <a16:creationId xmlns:a16="http://schemas.microsoft.com/office/drawing/2014/main" id="{72C16B66-17DB-4A7A-AE00-14E02C352204}"/>
              </a:ext>
            </a:extLst>
          </p:cNvPr>
          <p:cNvSpPr txBox="1"/>
          <p:nvPr/>
        </p:nvSpPr>
        <p:spPr>
          <a:xfrm>
            <a:off x="6455121" y="4759051"/>
            <a:ext cx="2688879" cy="369332"/>
          </a:xfrm>
          <a:prstGeom prst="rect">
            <a:avLst/>
          </a:prstGeom>
          <a:noFill/>
        </p:spPr>
        <p:txBody>
          <a:bodyPr wrap="square" rtlCol="0">
            <a:spAutoFit/>
          </a:bodyPr>
          <a:lstStyle/>
          <a:p>
            <a:r>
              <a:rPr lang="en-US" b="1" dirty="0">
                <a:solidFill>
                  <a:srgbClr val="0070C0"/>
                </a:solidFill>
              </a:rPr>
              <a:t>https://timw.info/azmon</a:t>
            </a:r>
          </a:p>
        </p:txBody>
      </p:sp>
      <p:pic>
        <p:nvPicPr>
          <p:cNvPr id="14338" name="Picture 2" descr="Azure Monitor overview">
            <a:extLst>
              <a:ext uri="{FF2B5EF4-FFF2-40B4-BE49-F238E27FC236}">
                <a16:creationId xmlns:a16="http://schemas.microsoft.com/office/drawing/2014/main" id="{4F56CD8F-5B6C-4C3B-A0D8-2308E67D3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910" y="603621"/>
            <a:ext cx="7548179" cy="4155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317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D8DE-A4FB-41C0-BFE2-86F952EA284A}"/>
              </a:ext>
            </a:extLst>
          </p:cNvPr>
          <p:cNvSpPr>
            <a:spLocks noGrp="1"/>
          </p:cNvSpPr>
          <p:nvPr>
            <p:ph type="title"/>
          </p:nvPr>
        </p:nvSpPr>
        <p:spPr/>
        <p:txBody>
          <a:bodyPr/>
          <a:lstStyle/>
          <a:p>
            <a:r>
              <a:rPr lang="en-US" dirty="0"/>
              <a:t>Challenges and Risks with AI</a:t>
            </a:r>
          </a:p>
        </p:txBody>
      </p:sp>
      <p:graphicFrame>
        <p:nvGraphicFramePr>
          <p:cNvPr id="27" name="Table 27">
            <a:extLst>
              <a:ext uri="{FF2B5EF4-FFF2-40B4-BE49-F238E27FC236}">
                <a16:creationId xmlns:a16="http://schemas.microsoft.com/office/drawing/2014/main" id="{24CB0164-29DF-4D00-A4C8-FB7162BD3DB3}"/>
              </a:ext>
            </a:extLst>
          </p:cNvPr>
          <p:cNvGraphicFramePr>
            <a:graphicFrameLocks noGrp="1"/>
          </p:cNvGraphicFramePr>
          <p:nvPr/>
        </p:nvGraphicFramePr>
        <p:xfrm>
          <a:off x="515828" y="1170080"/>
          <a:ext cx="8189259" cy="3582675"/>
        </p:xfrm>
        <a:graphic>
          <a:graphicData uri="http://schemas.openxmlformats.org/drawingml/2006/table">
            <a:tbl>
              <a:tblPr firstRow="1" bandRow="1">
                <a:tableStyleId>{5940675A-B579-460E-94D1-54222C63F5DA}</a:tableStyleId>
              </a:tblPr>
              <a:tblGrid>
                <a:gridCol w="3916658">
                  <a:extLst>
                    <a:ext uri="{9D8B030D-6E8A-4147-A177-3AD203B41FA5}">
                      <a16:colId xmlns:a16="http://schemas.microsoft.com/office/drawing/2014/main" val="1405608543"/>
                    </a:ext>
                  </a:extLst>
                </a:gridCol>
                <a:gridCol w="4272601">
                  <a:extLst>
                    <a:ext uri="{9D8B030D-6E8A-4147-A177-3AD203B41FA5}">
                      <a16:colId xmlns:a16="http://schemas.microsoft.com/office/drawing/2014/main" val="74291991"/>
                    </a:ext>
                  </a:extLst>
                </a:gridCol>
              </a:tblGrid>
              <a:tr h="431183">
                <a:tc>
                  <a:txBody>
                    <a:bodyPr/>
                    <a:lstStyle/>
                    <a:p>
                      <a:r>
                        <a:rPr lang="en-US" sz="1800" b="1" dirty="0">
                          <a:solidFill>
                            <a:schemeClr val="bg1"/>
                          </a:solidFill>
                        </a:rPr>
                        <a:t>Challenge or Risk</a:t>
                      </a: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r>
                        <a:rPr lang="en-US" sz="1800" b="1" dirty="0">
                          <a:solidFill>
                            <a:schemeClr val="bg1"/>
                          </a:solidFill>
                        </a:rPr>
                        <a:t>Example</a:t>
                      </a: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04889339"/>
                  </a:ext>
                </a:extLst>
              </a:tr>
              <a:tr h="603656">
                <a:tc>
                  <a:txBody>
                    <a:bodyPr/>
                    <a:lstStyle/>
                    <a:p>
                      <a:r>
                        <a:rPr lang="en-US" sz="1800" dirty="0">
                          <a:solidFill>
                            <a:srgbClr val="00B0E3"/>
                          </a:solidFill>
                        </a:rPr>
                        <a:t>Bias can affect results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 loan-approval model discriminates by gender due to bias in the data with which it was trained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6603597"/>
                  </a:ext>
                </a:extLst>
              </a:tr>
              <a:tr h="513134">
                <a:tc>
                  <a:txBody>
                    <a:bodyPr/>
                    <a:lstStyle/>
                    <a:p>
                      <a:r>
                        <a:rPr lang="en-US" sz="1800" dirty="0">
                          <a:solidFill>
                            <a:srgbClr val="00B0E3"/>
                          </a:solidFill>
                        </a:rPr>
                        <a:t>Errors may cause harm</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autonomous vehicle experiences a system failure and causes a collision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329886"/>
                  </a:ext>
                </a:extLst>
              </a:tr>
              <a:tr h="480060">
                <a:tc>
                  <a:txBody>
                    <a:bodyPr/>
                    <a:lstStyle/>
                    <a:p>
                      <a:r>
                        <a:rPr lang="en-US" sz="1800" dirty="0">
                          <a:solidFill>
                            <a:srgbClr val="00B0E3"/>
                          </a:solidFill>
                        </a:rPr>
                        <a:t>Data could be exposed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 medical diagnostic bot is trained using sensitive patient data, which is stored insecurely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3926083"/>
                  </a:ext>
                </a:extLst>
              </a:tr>
              <a:tr h="513134">
                <a:tc>
                  <a:txBody>
                    <a:bodyPr/>
                    <a:lstStyle/>
                    <a:p>
                      <a:r>
                        <a:rPr lang="en-US" sz="1800" dirty="0">
                          <a:solidFill>
                            <a:srgbClr val="00B0E3"/>
                          </a:solidFill>
                        </a:rPr>
                        <a:t>Solutions may not work for everyone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 predictive app provides no audio output for visually impaired users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289213"/>
                  </a:ext>
                </a:extLst>
              </a:tr>
              <a:tr h="513134">
                <a:tc>
                  <a:txBody>
                    <a:bodyPr/>
                    <a:lstStyle/>
                    <a:p>
                      <a:r>
                        <a:rPr lang="en-US" sz="1800" dirty="0">
                          <a:solidFill>
                            <a:srgbClr val="00B0E3"/>
                          </a:solidFill>
                        </a:rPr>
                        <a:t>Users must trust a complex system</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AI-based financial tool makes investment recommendations -  what are they based 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8860159"/>
                  </a:ext>
                </a:extLst>
              </a:tr>
              <a:tr h="513134">
                <a:tc>
                  <a:txBody>
                    <a:bodyPr/>
                    <a:lstStyle/>
                    <a:p>
                      <a:r>
                        <a:rPr lang="en-US" sz="1800" dirty="0">
                          <a:solidFill>
                            <a:srgbClr val="00B0E3"/>
                          </a:solidFill>
                        </a:rPr>
                        <a:t>Who's liable for AI-driven decisions?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innocent person is convicted of a crime based on evidence from facial recognition – who's responsible?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962156"/>
                  </a:ext>
                </a:extLst>
              </a:tr>
            </a:tbl>
          </a:graphicData>
        </a:graphic>
      </p:graphicFrame>
    </p:spTree>
    <p:extLst>
      <p:ext uri="{BB962C8B-B14F-4D97-AF65-F5344CB8AC3E}">
        <p14:creationId xmlns:p14="http://schemas.microsoft.com/office/powerpoint/2010/main" val="1479887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CA20C47-F4E0-4E26-88A2-BB9F1CCF5D4E}"/>
              </a:ext>
            </a:extLst>
          </p:cNvPr>
          <p:cNvSpPr/>
          <p:nvPr/>
        </p:nvSpPr>
        <p:spPr bwMode="auto">
          <a:xfrm>
            <a:off x="255830" y="989703"/>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840DDAB-176E-4242-9052-A19A14795AC5}"/>
              </a:ext>
            </a:extLst>
          </p:cNvPr>
          <p:cNvSpPr/>
          <p:nvPr/>
        </p:nvSpPr>
        <p:spPr bwMode="auto">
          <a:xfrm>
            <a:off x="3181910" y="989703"/>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BA983AC6-BEEA-4866-8CE3-1FA039C49A7C}"/>
              </a:ext>
            </a:extLst>
          </p:cNvPr>
          <p:cNvSpPr/>
          <p:nvPr/>
        </p:nvSpPr>
        <p:spPr bwMode="auto">
          <a:xfrm>
            <a:off x="6107990" y="989703"/>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D85FDF3A-6E8B-43C1-8D34-A27419ED1BAE}"/>
              </a:ext>
            </a:extLst>
          </p:cNvPr>
          <p:cNvSpPr/>
          <p:nvPr/>
        </p:nvSpPr>
        <p:spPr bwMode="auto">
          <a:xfrm>
            <a:off x="255830" y="2810988"/>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6F9959D-816F-4D34-A990-A099E2B2FF2F}"/>
              </a:ext>
            </a:extLst>
          </p:cNvPr>
          <p:cNvSpPr/>
          <p:nvPr/>
        </p:nvSpPr>
        <p:spPr bwMode="auto">
          <a:xfrm>
            <a:off x="3181910" y="2810988"/>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6B6839F7-BDF5-4C35-BC37-61BAD8A92FD4}"/>
              </a:ext>
            </a:extLst>
          </p:cNvPr>
          <p:cNvSpPr/>
          <p:nvPr/>
        </p:nvSpPr>
        <p:spPr bwMode="auto">
          <a:xfrm>
            <a:off x="6107990" y="2810988"/>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2B0DAFE-8B35-4095-ADEE-83126334196B}"/>
              </a:ext>
            </a:extLst>
          </p:cNvPr>
          <p:cNvSpPr>
            <a:spLocks noGrp="1"/>
          </p:cNvSpPr>
          <p:nvPr>
            <p:ph type="title"/>
          </p:nvPr>
        </p:nvSpPr>
        <p:spPr/>
        <p:txBody>
          <a:bodyPr/>
          <a:lstStyle/>
          <a:p>
            <a:r>
              <a:rPr lang="en-US" dirty="0"/>
              <a:t>Responsible AI Principles</a:t>
            </a:r>
          </a:p>
        </p:txBody>
      </p:sp>
      <p:pic>
        <p:nvPicPr>
          <p:cNvPr id="4" name="Graphic 3" descr="Eye">
            <a:extLst>
              <a:ext uri="{FF2B5EF4-FFF2-40B4-BE49-F238E27FC236}">
                <a16:creationId xmlns:a16="http://schemas.microsoft.com/office/drawing/2014/main" id="{2812CF88-D833-448F-A608-2A7B054C12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7975" y="2732987"/>
            <a:ext cx="685800" cy="685800"/>
          </a:xfrm>
          <a:prstGeom prst="rect">
            <a:avLst/>
          </a:prstGeom>
        </p:spPr>
      </p:pic>
      <p:pic>
        <p:nvPicPr>
          <p:cNvPr id="6" name="Graphic 5" descr="Handshake">
            <a:extLst>
              <a:ext uri="{FF2B5EF4-FFF2-40B4-BE49-F238E27FC236}">
                <a16:creationId xmlns:a16="http://schemas.microsoft.com/office/drawing/2014/main" id="{25D599D9-AD45-4EBA-9AFB-1A4C2507C7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0615" y="2810988"/>
            <a:ext cx="685800" cy="685800"/>
          </a:xfrm>
          <a:prstGeom prst="rect">
            <a:avLst/>
          </a:prstGeom>
        </p:spPr>
      </p:pic>
      <p:pic>
        <p:nvPicPr>
          <p:cNvPr id="8" name="Graphic 7" descr="Scales of justice">
            <a:extLst>
              <a:ext uri="{FF2B5EF4-FFF2-40B4-BE49-F238E27FC236}">
                <a16:creationId xmlns:a16="http://schemas.microsoft.com/office/drawing/2014/main" id="{AC026255-F602-42BD-ACDF-22967E9BA2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47710" y="989703"/>
            <a:ext cx="685800" cy="685800"/>
          </a:xfrm>
          <a:prstGeom prst="rect">
            <a:avLst/>
          </a:prstGeom>
        </p:spPr>
      </p:pic>
      <p:pic>
        <p:nvPicPr>
          <p:cNvPr id="10" name="Graphic 9" descr="Shield">
            <a:extLst>
              <a:ext uri="{FF2B5EF4-FFF2-40B4-BE49-F238E27FC236}">
                <a16:creationId xmlns:a16="http://schemas.microsoft.com/office/drawing/2014/main" id="{5FEDEDA9-A511-4BD4-B0ED-81B80514DE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1685" y="1048968"/>
            <a:ext cx="685800" cy="685800"/>
          </a:xfrm>
          <a:prstGeom prst="rect">
            <a:avLst/>
          </a:prstGeom>
        </p:spPr>
      </p:pic>
      <p:pic>
        <p:nvPicPr>
          <p:cNvPr id="12" name="Graphic 11" descr="Lock">
            <a:extLst>
              <a:ext uri="{FF2B5EF4-FFF2-40B4-BE49-F238E27FC236}">
                <a16:creationId xmlns:a16="http://schemas.microsoft.com/office/drawing/2014/main" id="{815B649A-0C08-4B53-BD71-1AFBB1C12A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22540" y="987955"/>
            <a:ext cx="685800" cy="685800"/>
          </a:xfrm>
          <a:prstGeom prst="rect">
            <a:avLst/>
          </a:prstGeom>
        </p:spPr>
      </p:pic>
      <p:pic>
        <p:nvPicPr>
          <p:cNvPr id="14" name="Graphic 13" descr="Users">
            <a:extLst>
              <a:ext uri="{FF2B5EF4-FFF2-40B4-BE49-F238E27FC236}">
                <a16:creationId xmlns:a16="http://schemas.microsoft.com/office/drawing/2014/main" id="{DAA7BEE4-ADD3-46B1-AB96-AFD070C88B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7710" y="2810988"/>
            <a:ext cx="685800" cy="685800"/>
          </a:xfrm>
          <a:prstGeom prst="rect">
            <a:avLst/>
          </a:prstGeom>
        </p:spPr>
      </p:pic>
      <p:sp>
        <p:nvSpPr>
          <p:cNvPr id="21" name="TextBox 20">
            <a:extLst>
              <a:ext uri="{FF2B5EF4-FFF2-40B4-BE49-F238E27FC236}">
                <a16:creationId xmlns:a16="http://schemas.microsoft.com/office/drawing/2014/main" id="{136E5276-B4B7-4B1B-853F-EAF6269C8947}"/>
              </a:ext>
            </a:extLst>
          </p:cNvPr>
          <p:cNvSpPr txBox="1"/>
          <p:nvPr/>
        </p:nvSpPr>
        <p:spPr>
          <a:xfrm>
            <a:off x="1250733" y="1828339"/>
            <a:ext cx="760016" cy="276999"/>
          </a:xfrm>
          <a:prstGeom prst="rect">
            <a:avLst/>
          </a:prstGeom>
          <a:noFill/>
        </p:spPr>
        <p:txBody>
          <a:bodyPr wrap="none" lIns="0" tIns="0" rIns="0" bIns="0" rtlCol="0">
            <a:spAutoFit/>
          </a:bodyPr>
          <a:lstStyle/>
          <a:p>
            <a:pPr algn="l"/>
            <a:r>
              <a:rPr lang="en-US" dirty="0">
                <a:solidFill>
                  <a:schemeClr val="bg1"/>
                </a:solidFill>
              </a:rPr>
              <a:t>Fairness</a:t>
            </a:r>
          </a:p>
        </p:txBody>
      </p:sp>
      <p:sp>
        <p:nvSpPr>
          <p:cNvPr id="22" name="TextBox 21">
            <a:extLst>
              <a:ext uri="{FF2B5EF4-FFF2-40B4-BE49-F238E27FC236}">
                <a16:creationId xmlns:a16="http://schemas.microsoft.com/office/drawing/2014/main" id="{653FA236-3987-4115-82E5-E2DE568798F1}"/>
              </a:ext>
            </a:extLst>
          </p:cNvPr>
          <p:cNvSpPr txBox="1"/>
          <p:nvPr/>
        </p:nvSpPr>
        <p:spPr>
          <a:xfrm>
            <a:off x="3532735" y="1808776"/>
            <a:ext cx="1752531" cy="276999"/>
          </a:xfrm>
          <a:prstGeom prst="rect">
            <a:avLst/>
          </a:prstGeom>
          <a:noFill/>
        </p:spPr>
        <p:txBody>
          <a:bodyPr wrap="none" lIns="0" tIns="0" rIns="0" bIns="0" rtlCol="0">
            <a:spAutoFit/>
          </a:bodyPr>
          <a:lstStyle/>
          <a:p>
            <a:pPr algn="l"/>
            <a:r>
              <a:rPr lang="en-US" dirty="0">
                <a:solidFill>
                  <a:schemeClr val="bg1"/>
                </a:solidFill>
              </a:rPr>
              <a:t>Reliability &amp; Safety</a:t>
            </a:r>
          </a:p>
        </p:txBody>
      </p:sp>
      <p:sp>
        <p:nvSpPr>
          <p:cNvPr id="23" name="TextBox 22">
            <a:extLst>
              <a:ext uri="{FF2B5EF4-FFF2-40B4-BE49-F238E27FC236}">
                <a16:creationId xmlns:a16="http://schemas.microsoft.com/office/drawing/2014/main" id="{91665F9B-B055-4B91-9567-3845DE072911}"/>
              </a:ext>
            </a:extLst>
          </p:cNvPr>
          <p:cNvSpPr txBox="1"/>
          <p:nvPr/>
        </p:nvSpPr>
        <p:spPr>
          <a:xfrm>
            <a:off x="6536161" y="1795442"/>
            <a:ext cx="1682961" cy="276999"/>
          </a:xfrm>
          <a:prstGeom prst="rect">
            <a:avLst/>
          </a:prstGeom>
          <a:noFill/>
        </p:spPr>
        <p:txBody>
          <a:bodyPr wrap="none" lIns="0" tIns="0" rIns="0" bIns="0" rtlCol="0">
            <a:spAutoFit/>
          </a:bodyPr>
          <a:lstStyle/>
          <a:p>
            <a:pPr algn="l"/>
            <a:r>
              <a:rPr lang="en-US" dirty="0">
                <a:solidFill>
                  <a:schemeClr val="bg1"/>
                </a:solidFill>
              </a:rPr>
              <a:t>Privacy &amp; Security</a:t>
            </a:r>
          </a:p>
        </p:txBody>
      </p:sp>
      <p:sp>
        <p:nvSpPr>
          <p:cNvPr id="24" name="TextBox 23">
            <a:extLst>
              <a:ext uri="{FF2B5EF4-FFF2-40B4-BE49-F238E27FC236}">
                <a16:creationId xmlns:a16="http://schemas.microsoft.com/office/drawing/2014/main" id="{E948A4C3-96EA-4C34-A6FF-05415769BA69}"/>
              </a:ext>
            </a:extLst>
          </p:cNvPr>
          <p:cNvSpPr txBox="1"/>
          <p:nvPr/>
        </p:nvSpPr>
        <p:spPr>
          <a:xfrm>
            <a:off x="1035076" y="3514527"/>
            <a:ext cx="1228863" cy="276999"/>
          </a:xfrm>
          <a:prstGeom prst="rect">
            <a:avLst/>
          </a:prstGeom>
          <a:noFill/>
        </p:spPr>
        <p:txBody>
          <a:bodyPr wrap="none" lIns="0" tIns="0" rIns="0" bIns="0" rtlCol="0">
            <a:spAutoFit/>
          </a:bodyPr>
          <a:lstStyle/>
          <a:p>
            <a:pPr algn="l"/>
            <a:r>
              <a:rPr lang="en-US" dirty="0">
                <a:solidFill>
                  <a:schemeClr val="bg1"/>
                </a:solidFill>
              </a:rPr>
              <a:t>Inclusiveness</a:t>
            </a:r>
          </a:p>
        </p:txBody>
      </p:sp>
      <p:sp>
        <p:nvSpPr>
          <p:cNvPr id="25" name="TextBox 24">
            <a:extLst>
              <a:ext uri="{FF2B5EF4-FFF2-40B4-BE49-F238E27FC236}">
                <a16:creationId xmlns:a16="http://schemas.microsoft.com/office/drawing/2014/main" id="{1DECB8A1-6C2E-4FFE-84E0-66698E402BED}"/>
              </a:ext>
            </a:extLst>
          </p:cNvPr>
          <p:cNvSpPr txBox="1"/>
          <p:nvPr/>
        </p:nvSpPr>
        <p:spPr>
          <a:xfrm>
            <a:off x="3881415" y="3514527"/>
            <a:ext cx="1244315" cy="276999"/>
          </a:xfrm>
          <a:prstGeom prst="rect">
            <a:avLst/>
          </a:prstGeom>
          <a:noFill/>
        </p:spPr>
        <p:txBody>
          <a:bodyPr wrap="none" lIns="0" tIns="0" rIns="0" bIns="0" rtlCol="0">
            <a:spAutoFit/>
          </a:bodyPr>
          <a:lstStyle/>
          <a:p>
            <a:pPr algn="l"/>
            <a:r>
              <a:rPr lang="en-US" dirty="0">
                <a:solidFill>
                  <a:schemeClr val="bg1"/>
                </a:solidFill>
              </a:rPr>
              <a:t>Transparency</a:t>
            </a:r>
          </a:p>
        </p:txBody>
      </p:sp>
      <p:sp>
        <p:nvSpPr>
          <p:cNvPr id="26" name="TextBox 25">
            <a:extLst>
              <a:ext uri="{FF2B5EF4-FFF2-40B4-BE49-F238E27FC236}">
                <a16:creationId xmlns:a16="http://schemas.microsoft.com/office/drawing/2014/main" id="{78E0256D-5DDA-481F-B07A-8F5D46BDE425}"/>
              </a:ext>
            </a:extLst>
          </p:cNvPr>
          <p:cNvSpPr txBox="1"/>
          <p:nvPr/>
        </p:nvSpPr>
        <p:spPr>
          <a:xfrm>
            <a:off x="6782005" y="3512727"/>
            <a:ext cx="1336456" cy="276999"/>
          </a:xfrm>
          <a:prstGeom prst="rect">
            <a:avLst/>
          </a:prstGeom>
          <a:noFill/>
        </p:spPr>
        <p:txBody>
          <a:bodyPr wrap="none" lIns="0" tIns="0" rIns="0" bIns="0" rtlCol="0">
            <a:spAutoFit/>
          </a:bodyPr>
          <a:lstStyle/>
          <a:p>
            <a:pPr algn="l"/>
            <a:r>
              <a:rPr lang="en-US" dirty="0">
                <a:solidFill>
                  <a:schemeClr val="bg1"/>
                </a:solidFill>
              </a:rPr>
              <a:t>Accountability</a:t>
            </a:r>
          </a:p>
        </p:txBody>
      </p:sp>
      <p:sp>
        <p:nvSpPr>
          <p:cNvPr id="28" name="TextBox 27">
            <a:extLst>
              <a:ext uri="{FF2B5EF4-FFF2-40B4-BE49-F238E27FC236}">
                <a16:creationId xmlns:a16="http://schemas.microsoft.com/office/drawing/2014/main" id="{8467FBD5-1513-4F16-9894-177C5E6A2FE4}"/>
              </a:ext>
            </a:extLst>
          </p:cNvPr>
          <p:cNvSpPr txBox="1"/>
          <p:nvPr/>
        </p:nvSpPr>
        <p:spPr>
          <a:xfrm>
            <a:off x="2351397" y="4650559"/>
            <a:ext cx="4810372" cy="369332"/>
          </a:xfrm>
          <a:prstGeom prst="rect">
            <a:avLst/>
          </a:prstGeom>
          <a:noFill/>
        </p:spPr>
        <p:txBody>
          <a:bodyPr wrap="square">
            <a:spAutoFit/>
          </a:bodyPr>
          <a:lstStyle/>
          <a:p>
            <a:r>
              <a:rPr lang="en-US" dirty="0">
                <a:solidFill>
                  <a:srgbClr val="00BCF2"/>
                </a:solidFill>
              </a:rPr>
              <a:t>https://www.microsoft.com/ai/responsible-ai</a:t>
            </a:r>
          </a:p>
        </p:txBody>
      </p:sp>
    </p:spTree>
    <p:extLst>
      <p:ext uri="{BB962C8B-B14F-4D97-AF65-F5344CB8AC3E}">
        <p14:creationId xmlns:p14="http://schemas.microsoft.com/office/powerpoint/2010/main" val="11894543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Azure Machine Learning</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4385950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B3D-C2BF-4210-87F7-4EFC9629169E}"/>
              </a:ext>
            </a:extLst>
          </p:cNvPr>
          <p:cNvSpPr>
            <a:spLocks noGrp="1"/>
          </p:cNvSpPr>
          <p:nvPr>
            <p:ph type="title"/>
          </p:nvPr>
        </p:nvSpPr>
        <p:spPr/>
        <p:txBody>
          <a:bodyPr/>
          <a:lstStyle/>
          <a:p>
            <a:r>
              <a:rPr lang="en-US"/>
              <a:t>What is Machine Learning?</a:t>
            </a:r>
          </a:p>
        </p:txBody>
      </p:sp>
      <p:pic>
        <p:nvPicPr>
          <p:cNvPr id="5" name="Graphic 4" descr="Rose">
            <a:extLst>
              <a:ext uri="{FF2B5EF4-FFF2-40B4-BE49-F238E27FC236}">
                <a16:creationId xmlns:a16="http://schemas.microsoft.com/office/drawing/2014/main" id="{4572DC55-3F01-4F86-8C43-ED0CDE7D1E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6620" y="1901992"/>
            <a:ext cx="566522" cy="566522"/>
          </a:xfrm>
          <a:prstGeom prst="rect">
            <a:avLst/>
          </a:prstGeom>
        </p:spPr>
      </p:pic>
      <p:sp>
        <p:nvSpPr>
          <p:cNvPr id="9" name="TextBox 8">
            <a:extLst>
              <a:ext uri="{FF2B5EF4-FFF2-40B4-BE49-F238E27FC236}">
                <a16:creationId xmlns:a16="http://schemas.microsoft.com/office/drawing/2014/main" id="{5F369C1B-288D-4955-9016-728A2437751A}"/>
              </a:ext>
            </a:extLst>
          </p:cNvPr>
          <p:cNvSpPr txBox="1"/>
          <p:nvPr/>
        </p:nvSpPr>
        <p:spPr>
          <a:xfrm>
            <a:off x="5530082" y="2438286"/>
            <a:ext cx="999385" cy="230832"/>
          </a:xfrm>
          <a:prstGeom prst="rect">
            <a:avLst/>
          </a:prstGeom>
          <a:noFill/>
        </p:spPr>
        <p:txBody>
          <a:bodyPr wrap="square" rtlCol="0">
            <a:spAutoFit/>
          </a:bodyPr>
          <a:lstStyle/>
          <a:p>
            <a:r>
              <a:rPr lang="en-US" sz="900"/>
              <a:t>Rosa Multiflora</a:t>
            </a:r>
          </a:p>
        </p:txBody>
      </p:sp>
      <p:pic>
        <p:nvPicPr>
          <p:cNvPr id="7" name="Graphic 6" descr="Rose">
            <a:extLst>
              <a:ext uri="{FF2B5EF4-FFF2-40B4-BE49-F238E27FC236}">
                <a16:creationId xmlns:a16="http://schemas.microsoft.com/office/drawing/2014/main" id="{1AAAFB20-CA05-4659-8D4F-AE00ED73B4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8347" y="1623496"/>
            <a:ext cx="566522" cy="566522"/>
          </a:xfrm>
          <a:prstGeom prst="rect">
            <a:avLst/>
          </a:prstGeom>
        </p:spPr>
      </p:pic>
      <p:sp>
        <p:nvSpPr>
          <p:cNvPr id="10" name="TextBox 9">
            <a:extLst>
              <a:ext uri="{FF2B5EF4-FFF2-40B4-BE49-F238E27FC236}">
                <a16:creationId xmlns:a16="http://schemas.microsoft.com/office/drawing/2014/main" id="{87E885D1-DDF5-4788-B041-E5C9B1A34F08}"/>
              </a:ext>
            </a:extLst>
          </p:cNvPr>
          <p:cNvSpPr txBox="1"/>
          <p:nvPr/>
        </p:nvSpPr>
        <p:spPr>
          <a:xfrm>
            <a:off x="4381360" y="2141444"/>
            <a:ext cx="999385" cy="230832"/>
          </a:xfrm>
          <a:prstGeom prst="rect">
            <a:avLst/>
          </a:prstGeom>
          <a:noFill/>
        </p:spPr>
        <p:txBody>
          <a:bodyPr wrap="square" rtlCol="0">
            <a:spAutoFit/>
          </a:bodyPr>
          <a:lstStyle/>
          <a:p>
            <a:r>
              <a:rPr lang="en-US" sz="900"/>
              <a:t>Rosa Multiflora</a:t>
            </a:r>
          </a:p>
        </p:txBody>
      </p:sp>
      <p:pic>
        <p:nvPicPr>
          <p:cNvPr id="8" name="Graphic 7" descr="Rose">
            <a:extLst>
              <a:ext uri="{FF2B5EF4-FFF2-40B4-BE49-F238E27FC236}">
                <a16:creationId xmlns:a16="http://schemas.microsoft.com/office/drawing/2014/main" id="{B5DF45E4-8D89-48E8-9452-1B2DD310D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568750" y="4319070"/>
            <a:ext cx="566522" cy="566522"/>
          </a:xfrm>
          <a:prstGeom prst="rect">
            <a:avLst/>
          </a:prstGeom>
        </p:spPr>
      </p:pic>
      <p:sp>
        <p:nvSpPr>
          <p:cNvPr id="11" name="TextBox 10">
            <a:extLst>
              <a:ext uri="{FF2B5EF4-FFF2-40B4-BE49-F238E27FC236}">
                <a16:creationId xmlns:a16="http://schemas.microsoft.com/office/drawing/2014/main" id="{A6E26BFD-6A90-4F5F-B1D1-7A4F21504331}"/>
              </a:ext>
            </a:extLst>
          </p:cNvPr>
          <p:cNvSpPr txBox="1"/>
          <p:nvPr/>
        </p:nvSpPr>
        <p:spPr>
          <a:xfrm>
            <a:off x="3444627" y="4804447"/>
            <a:ext cx="999385" cy="230832"/>
          </a:xfrm>
          <a:prstGeom prst="rect">
            <a:avLst/>
          </a:prstGeom>
          <a:noFill/>
        </p:spPr>
        <p:txBody>
          <a:bodyPr wrap="square" rtlCol="0">
            <a:spAutoFit/>
          </a:bodyPr>
          <a:lstStyle/>
          <a:p>
            <a:r>
              <a:rPr lang="en-US" sz="900"/>
              <a:t>Rosa Multiflora</a:t>
            </a:r>
          </a:p>
        </p:txBody>
      </p:sp>
      <p:pic>
        <p:nvPicPr>
          <p:cNvPr id="13" name="Graphic 12" descr="Flower">
            <a:extLst>
              <a:ext uri="{FF2B5EF4-FFF2-40B4-BE49-F238E27FC236}">
                <a16:creationId xmlns:a16="http://schemas.microsoft.com/office/drawing/2014/main" id="{78BDF456-3044-41AE-BAE5-C75AC19A49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65364" y="3933790"/>
            <a:ext cx="566522" cy="566522"/>
          </a:xfrm>
          <a:prstGeom prst="rect">
            <a:avLst/>
          </a:prstGeom>
        </p:spPr>
      </p:pic>
      <p:sp>
        <p:nvSpPr>
          <p:cNvPr id="16" name="TextBox 15">
            <a:extLst>
              <a:ext uri="{FF2B5EF4-FFF2-40B4-BE49-F238E27FC236}">
                <a16:creationId xmlns:a16="http://schemas.microsoft.com/office/drawing/2014/main" id="{8FBA988B-5950-4A13-AC0B-F5AB25DCFBAB}"/>
              </a:ext>
            </a:extLst>
          </p:cNvPr>
          <p:cNvSpPr txBox="1"/>
          <p:nvPr/>
        </p:nvSpPr>
        <p:spPr>
          <a:xfrm>
            <a:off x="2328474" y="4450327"/>
            <a:ext cx="460106" cy="369332"/>
          </a:xfrm>
          <a:prstGeom prst="rect">
            <a:avLst/>
          </a:prstGeom>
          <a:noFill/>
        </p:spPr>
        <p:txBody>
          <a:bodyPr wrap="square" rtlCol="0">
            <a:spAutoFit/>
          </a:bodyPr>
          <a:lstStyle/>
          <a:p>
            <a:r>
              <a:rPr lang="en-US" sz="900"/>
              <a:t>Tulipa</a:t>
            </a:r>
          </a:p>
        </p:txBody>
      </p:sp>
      <p:pic>
        <p:nvPicPr>
          <p:cNvPr id="15" name="Graphic 14" descr="Flower">
            <a:extLst>
              <a:ext uri="{FF2B5EF4-FFF2-40B4-BE49-F238E27FC236}">
                <a16:creationId xmlns:a16="http://schemas.microsoft.com/office/drawing/2014/main" id="{EB392149-AA97-4C9A-9382-F719FBABC9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74028" y="3010262"/>
            <a:ext cx="566522" cy="566522"/>
          </a:xfrm>
          <a:prstGeom prst="rect">
            <a:avLst/>
          </a:prstGeom>
        </p:spPr>
      </p:pic>
      <p:sp>
        <p:nvSpPr>
          <p:cNvPr id="17" name="TextBox 16">
            <a:extLst>
              <a:ext uri="{FF2B5EF4-FFF2-40B4-BE49-F238E27FC236}">
                <a16:creationId xmlns:a16="http://schemas.microsoft.com/office/drawing/2014/main" id="{63957976-0457-49B5-A254-7040F521C16E}"/>
              </a:ext>
            </a:extLst>
          </p:cNvPr>
          <p:cNvSpPr txBox="1"/>
          <p:nvPr/>
        </p:nvSpPr>
        <p:spPr>
          <a:xfrm>
            <a:off x="2916033" y="3524837"/>
            <a:ext cx="460106" cy="369332"/>
          </a:xfrm>
          <a:prstGeom prst="rect">
            <a:avLst/>
          </a:prstGeom>
          <a:noFill/>
        </p:spPr>
        <p:txBody>
          <a:bodyPr wrap="square" rtlCol="0">
            <a:spAutoFit/>
          </a:bodyPr>
          <a:lstStyle/>
          <a:p>
            <a:r>
              <a:rPr lang="en-US" sz="900"/>
              <a:t>Tulipa</a:t>
            </a:r>
          </a:p>
        </p:txBody>
      </p:sp>
      <p:grpSp>
        <p:nvGrpSpPr>
          <p:cNvPr id="24" name="Group 23">
            <a:extLst>
              <a:ext uri="{FF2B5EF4-FFF2-40B4-BE49-F238E27FC236}">
                <a16:creationId xmlns:a16="http://schemas.microsoft.com/office/drawing/2014/main" id="{DA62975C-F2FD-4E7F-AAE9-7D264910B147}"/>
              </a:ext>
            </a:extLst>
          </p:cNvPr>
          <p:cNvGrpSpPr/>
          <p:nvPr/>
        </p:nvGrpSpPr>
        <p:grpSpPr>
          <a:xfrm>
            <a:off x="2103937" y="2438286"/>
            <a:ext cx="609446" cy="786110"/>
            <a:chOff x="3137858" y="2049494"/>
            <a:chExt cx="983683" cy="1268829"/>
          </a:xfrm>
        </p:grpSpPr>
        <p:pic>
          <p:nvPicPr>
            <p:cNvPr id="21" name="Graphic 20" descr="Flower without stem">
              <a:extLst>
                <a:ext uri="{FF2B5EF4-FFF2-40B4-BE49-F238E27FC236}">
                  <a16:creationId xmlns:a16="http://schemas.microsoft.com/office/drawing/2014/main" id="{A168D5E3-314C-40C0-AFA2-FF4CC01AC8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07141" y="2049494"/>
              <a:ext cx="914400" cy="914400"/>
            </a:xfrm>
            <a:prstGeom prst="rect">
              <a:avLst/>
            </a:prstGeom>
          </p:spPr>
        </p:pic>
        <p:sp>
          <p:nvSpPr>
            <p:cNvPr id="23" name="Arc 22">
              <a:extLst>
                <a:ext uri="{FF2B5EF4-FFF2-40B4-BE49-F238E27FC236}">
                  <a16:creationId xmlns:a16="http://schemas.microsoft.com/office/drawing/2014/main" id="{820BD397-7B67-430E-9481-81D89A1563E1}"/>
                </a:ext>
              </a:extLst>
            </p:cNvPr>
            <p:cNvSpPr/>
            <p:nvPr/>
          </p:nvSpPr>
          <p:spPr>
            <a:xfrm rot="1841132">
              <a:off x="3137858" y="2505523"/>
              <a:ext cx="593311" cy="812800"/>
            </a:xfrm>
            <a:prstGeom prst="arc">
              <a:avLst>
                <a:gd name="adj1" fmla="val 17888477"/>
                <a:gd name="adj2"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grpSp>
      <p:sp>
        <p:nvSpPr>
          <p:cNvPr id="30" name="TextBox 29">
            <a:extLst>
              <a:ext uri="{FF2B5EF4-FFF2-40B4-BE49-F238E27FC236}">
                <a16:creationId xmlns:a16="http://schemas.microsoft.com/office/drawing/2014/main" id="{5B3E5622-B132-455E-8BC2-148FE212D91F}"/>
              </a:ext>
            </a:extLst>
          </p:cNvPr>
          <p:cNvSpPr txBox="1"/>
          <p:nvPr/>
        </p:nvSpPr>
        <p:spPr>
          <a:xfrm>
            <a:off x="2104574" y="3067163"/>
            <a:ext cx="875400" cy="230832"/>
          </a:xfrm>
          <a:prstGeom prst="rect">
            <a:avLst/>
          </a:prstGeom>
          <a:noFill/>
        </p:spPr>
        <p:txBody>
          <a:bodyPr wrap="square" rtlCol="0">
            <a:spAutoFit/>
          </a:bodyPr>
          <a:lstStyle/>
          <a:p>
            <a:r>
              <a:rPr lang="en-US" sz="900"/>
              <a:t>Bellis </a:t>
            </a:r>
            <a:r>
              <a:rPr lang="en-US" sz="900" err="1"/>
              <a:t>Perenis</a:t>
            </a:r>
            <a:endParaRPr lang="en-US" sz="900"/>
          </a:p>
        </p:txBody>
      </p:sp>
      <p:grpSp>
        <p:nvGrpSpPr>
          <p:cNvPr id="27" name="Group 26">
            <a:extLst>
              <a:ext uri="{FF2B5EF4-FFF2-40B4-BE49-F238E27FC236}">
                <a16:creationId xmlns:a16="http://schemas.microsoft.com/office/drawing/2014/main" id="{41BE4DFC-50C0-4B5F-9DAF-930E49680027}"/>
              </a:ext>
            </a:extLst>
          </p:cNvPr>
          <p:cNvGrpSpPr/>
          <p:nvPr/>
        </p:nvGrpSpPr>
        <p:grpSpPr>
          <a:xfrm flipH="1">
            <a:off x="5368495" y="4105282"/>
            <a:ext cx="628724" cy="752681"/>
            <a:chOff x="6164291" y="1197334"/>
            <a:chExt cx="1014798" cy="1214872"/>
          </a:xfrm>
        </p:grpSpPr>
        <p:pic>
          <p:nvPicPr>
            <p:cNvPr id="28" name="Graphic 27" descr="Flower without stem">
              <a:extLst>
                <a:ext uri="{FF2B5EF4-FFF2-40B4-BE49-F238E27FC236}">
                  <a16:creationId xmlns:a16="http://schemas.microsoft.com/office/drawing/2014/main" id="{CF021C93-A526-49F7-910F-9A38A0C0F2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95057">
              <a:off x="6264689" y="1197334"/>
              <a:ext cx="914400" cy="914400"/>
            </a:xfrm>
            <a:prstGeom prst="rect">
              <a:avLst/>
            </a:prstGeom>
          </p:spPr>
        </p:pic>
        <p:sp>
          <p:nvSpPr>
            <p:cNvPr id="29" name="Arc 28">
              <a:extLst>
                <a:ext uri="{FF2B5EF4-FFF2-40B4-BE49-F238E27FC236}">
                  <a16:creationId xmlns:a16="http://schemas.microsoft.com/office/drawing/2014/main" id="{DB598BCC-4A7A-481A-B9F0-2CF30A2FEA47}"/>
                </a:ext>
              </a:extLst>
            </p:cNvPr>
            <p:cNvSpPr/>
            <p:nvPr/>
          </p:nvSpPr>
          <p:spPr>
            <a:xfrm rot="1841132">
              <a:off x="6164291" y="1599406"/>
              <a:ext cx="593311" cy="812800"/>
            </a:xfrm>
            <a:prstGeom prst="arc">
              <a:avLst>
                <a:gd name="adj1" fmla="val 17888477"/>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grpSp>
      <p:sp>
        <p:nvSpPr>
          <p:cNvPr id="31" name="TextBox 30">
            <a:extLst>
              <a:ext uri="{FF2B5EF4-FFF2-40B4-BE49-F238E27FC236}">
                <a16:creationId xmlns:a16="http://schemas.microsoft.com/office/drawing/2014/main" id="{F28B456B-9185-4C9F-85C3-60F6A5CB4210}"/>
              </a:ext>
            </a:extLst>
          </p:cNvPr>
          <p:cNvSpPr txBox="1"/>
          <p:nvPr/>
        </p:nvSpPr>
        <p:spPr>
          <a:xfrm>
            <a:off x="5290226" y="4700007"/>
            <a:ext cx="875400" cy="230832"/>
          </a:xfrm>
          <a:prstGeom prst="rect">
            <a:avLst/>
          </a:prstGeom>
          <a:noFill/>
        </p:spPr>
        <p:txBody>
          <a:bodyPr wrap="square" rtlCol="0">
            <a:spAutoFit/>
          </a:bodyPr>
          <a:lstStyle/>
          <a:p>
            <a:r>
              <a:rPr lang="en-US" sz="900"/>
              <a:t>Bellis </a:t>
            </a:r>
            <a:r>
              <a:rPr lang="en-US" sz="900" err="1"/>
              <a:t>Perenis</a:t>
            </a:r>
            <a:endParaRPr lang="en-US" sz="900"/>
          </a:p>
        </p:txBody>
      </p:sp>
      <p:grpSp>
        <p:nvGrpSpPr>
          <p:cNvPr id="26" name="Group 25">
            <a:extLst>
              <a:ext uri="{FF2B5EF4-FFF2-40B4-BE49-F238E27FC236}">
                <a16:creationId xmlns:a16="http://schemas.microsoft.com/office/drawing/2014/main" id="{3D0EAC7F-7625-46FD-87C8-68EE75079E68}"/>
              </a:ext>
            </a:extLst>
          </p:cNvPr>
          <p:cNvGrpSpPr/>
          <p:nvPr/>
        </p:nvGrpSpPr>
        <p:grpSpPr>
          <a:xfrm>
            <a:off x="2309071" y="1501354"/>
            <a:ext cx="628724" cy="752681"/>
            <a:chOff x="6164291" y="1197334"/>
            <a:chExt cx="1014798" cy="1214872"/>
          </a:xfrm>
        </p:grpSpPr>
        <p:pic>
          <p:nvPicPr>
            <p:cNvPr id="19" name="Graphic 18" descr="Flower without stem">
              <a:extLst>
                <a:ext uri="{FF2B5EF4-FFF2-40B4-BE49-F238E27FC236}">
                  <a16:creationId xmlns:a16="http://schemas.microsoft.com/office/drawing/2014/main" id="{FD86C632-7101-44D3-8CD6-C30CBC27DA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95057">
              <a:off x="6264689" y="1197334"/>
              <a:ext cx="914400" cy="914400"/>
            </a:xfrm>
            <a:prstGeom prst="rect">
              <a:avLst/>
            </a:prstGeom>
          </p:spPr>
        </p:pic>
        <p:sp>
          <p:nvSpPr>
            <p:cNvPr id="22" name="Arc 21">
              <a:extLst>
                <a:ext uri="{FF2B5EF4-FFF2-40B4-BE49-F238E27FC236}">
                  <a16:creationId xmlns:a16="http://schemas.microsoft.com/office/drawing/2014/main" id="{1FFB5B35-506D-44E6-9635-957342522084}"/>
                </a:ext>
              </a:extLst>
            </p:cNvPr>
            <p:cNvSpPr/>
            <p:nvPr/>
          </p:nvSpPr>
          <p:spPr>
            <a:xfrm rot="1841132">
              <a:off x="6164291" y="1599406"/>
              <a:ext cx="593311" cy="812800"/>
            </a:xfrm>
            <a:prstGeom prst="arc">
              <a:avLst>
                <a:gd name="adj1" fmla="val 17888477"/>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grpSp>
      <p:sp>
        <p:nvSpPr>
          <p:cNvPr id="32" name="TextBox 31">
            <a:extLst>
              <a:ext uri="{FF2B5EF4-FFF2-40B4-BE49-F238E27FC236}">
                <a16:creationId xmlns:a16="http://schemas.microsoft.com/office/drawing/2014/main" id="{F3CDB9B9-B726-444E-A3AC-B2AB8196641E}"/>
              </a:ext>
            </a:extLst>
          </p:cNvPr>
          <p:cNvSpPr txBox="1"/>
          <p:nvPr/>
        </p:nvSpPr>
        <p:spPr>
          <a:xfrm>
            <a:off x="2326766" y="2086144"/>
            <a:ext cx="875400" cy="230832"/>
          </a:xfrm>
          <a:prstGeom prst="rect">
            <a:avLst/>
          </a:prstGeom>
          <a:noFill/>
        </p:spPr>
        <p:txBody>
          <a:bodyPr wrap="square" rtlCol="0">
            <a:spAutoFit/>
          </a:bodyPr>
          <a:lstStyle/>
          <a:p>
            <a:r>
              <a:rPr lang="en-US" sz="900"/>
              <a:t>Bellis </a:t>
            </a:r>
            <a:r>
              <a:rPr lang="en-US" sz="900" err="1"/>
              <a:t>Perenis</a:t>
            </a:r>
            <a:endParaRPr lang="en-US" sz="900"/>
          </a:p>
        </p:txBody>
      </p:sp>
      <p:pic>
        <p:nvPicPr>
          <p:cNvPr id="42" name="Graphic 41" descr="Single gear">
            <a:extLst>
              <a:ext uri="{FF2B5EF4-FFF2-40B4-BE49-F238E27FC236}">
                <a16:creationId xmlns:a16="http://schemas.microsoft.com/office/drawing/2014/main" id="{3FF3ECBA-29EE-40DD-AA66-C1AD41A9816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06720" y="2229059"/>
            <a:ext cx="1136156" cy="1136156"/>
          </a:xfrm>
          <a:prstGeom prst="rect">
            <a:avLst/>
          </a:prstGeom>
        </p:spPr>
      </p:pic>
      <p:pic>
        <p:nvPicPr>
          <p:cNvPr id="43" name="Graphic 42" descr="Single gear">
            <a:extLst>
              <a:ext uri="{FF2B5EF4-FFF2-40B4-BE49-F238E27FC236}">
                <a16:creationId xmlns:a16="http://schemas.microsoft.com/office/drawing/2014/main" id="{4094594D-0A3F-4217-AA74-913D49FBEC0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5901" y="3019914"/>
            <a:ext cx="1136156" cy="1136156"/>
          </a:xfrm>
          <a:prstGeom prst="rect">
            <a:avLst/>
          </a:prstGeom>
        </p:spPr>
      </p:pic>
      <p:pic>
        <p:nvPicPr>
          <p:cNvPr id="64" name="Graphic 63" descr="Flower">
            <a:extLst>
              <a:ext uri="{FF2B5EF4-FFF2-40B4-BE49-F238E27FC236}">
                <a16:creationId xmlns:a16="http://schemas.microsoft.com/office/drawing/2014/main" id="{9468A736-BCBA-4BC2-9AF6-4812301E2A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8849" y="3187137"/>
            <a:ext cx="566522" cy="566522"/>
          </a:xfrm>
          <a:prstGeom prst="rect">
            <a:avLst/>
          </a:prstGeom>
        </p:spPr>
      </p:pic>
      <p:sp>
        <p:nvSpPr>
          <p:cNvPr id="65" name="TextBox 64">
            <a:extLst>
              <a:ext uri="{FF2B5EF4-FFF2-40B4-BE49-F238E27FC236}">
                <a16:creationId xmlns:a16="http://schemas.microsoft.com/office/drawing/2014/main" id="{0F99FA5C-B0E7-4149-8D2E-77DF30B7B95C}"/>
              </a:ext>
            </a:extLst>
          </p:cNvPr>
          <p:cNvSpPr txBox="1"/>
          <p:nvPr/>
        </p:nvSpPr>
        <p:spPr>
          <a:xfrm>
            <a:off x="6211960" y="3703673"/>
            <a:ext cx="460106" cy="369332"/>
          </a:xfrm>
          <a:prstGeom prst="rect">
            <a:avLst/>
          </a:prstGeom>
          <a:noFill/>
        </p:spPr>
        <p:txBody>
          <a:bodyPr wrap="square" rtlCol="0">
            <a:spAutoFit/>
          </a:bodyPr>
          <a:lstStyle/>
          <a:p>
            <a:r>
              <a:rPr lang="en-US" sz="900"/>
              <a:t>Tulipa</a:t>
            </a:r>
          </a:p>
        </p:txBody>
      </p:sp>
      <p:pic>
        <p:nvPicPr>
          <p:cNvPr id="67" name="Graphic 66" descr="Head with gears">
            <a:extLst>
              <a:ext uri="{FF2B5EF4-FFF2-40B4-BE49-F238E27FC236}">
                <a16:creationId xmlns:a16="http://schemas.microsoft.com/office/drawing/2014/main" id="{6E10C70D-73AE-4A72-B658-C7235B1173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19566" y="2478947"/>
            <a:ext cx="1581796" cy="1581796"/>
          </a:xfrm>
          <a:prstGeom prst="rect">
            <a:avLst/>
          </a:prstGeom>
        </p:spPr>
      </p:pic>
      <p:sp>
        <p:nvSpPr>
          <p:cNvPr id="68" name="Speech Bubble: Rectangle with Corners Rounded 67">
            <a:extLst>
              <a:ext uri="{FF2B5EF4-FFF2-40B4-BE49-F238E27FC236}">
                <a16:creationId xmlns:a16="http://schemas.microsoft.com/office/drawing/2014/main" id="{7AF3053E-B237-4F66-A42E-6346CB3CBF10}"/>
              </a:ext>
            </a:extLst>
          </p:cNvPr>
          <p:cNvSpPr/>
          <p:nvPr/>
        </p:nvSpPr>
        <p:spPr>
          <a:xfrm>
            <a:off x="5308021" y="3753659"/>
            <a:ext cx="1054421" cy="383608"/>
          </a:xfrm>
          <a:prstGeom prst="wedgeRoundRectCallout">
            <a:avLst>
              <a:gd name="adj1" fmla="val -65162"/>
              <a:gd name="adj2" fmla="val -940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t>Bellis </a:t>
            </a:r>
            <a:r>
              <a:rPr lang="en-US" sz="900" err="1"/>
              <a:t>Perenis</a:t>
            </a:r>
            <a:endParaRPr lang="en-US" sz="900"/>
          </a:p>
        </p:txBody>
      </p:sp>
      <p:sp>
        <p:nvSpPr>
          <p:cNvPr id="3" name="Text Placeholder 2">
            <a:extLst>
              <a:ext uri="{FF2B5EF4-FFF2-40B4-BE49-F238E27FC236}">
                <a16:creationId xmlns:a16="http://schemas.microsoft.com/office/drawing/2014/main" id="{7393EC5C-0544-49A0-932B-4D884B9AF2B2}"/>
              </a:ext>
            </a:extLst>
          </p:cNvPr>
          <p:cNvSpPr>
            <a:spLocks noGrp="1"/>
          </p:cNvSpPr>
          <p:nvPr>
            <p:ph type="body" sz="quarter" idx="10"/>
          </p:nvPr>
        </p:nvSpPr>
        <p:spPr>
          <a:xfrm>
            <a:off x="454487" y="1027447"/>
            <a:ext cx="7751109" cy="323165"/>
          </a:xfrm>
        </p:spPr>
        <p:txBody>
          <a:bodyPr/>
          <a:lstStyle/>
          <a:p>
            <a:pPr marL="0" indent="0">
              <a:buNone/>
            </a:pPr>
            <a:r>
              <a:rPr lang="en-US"/>
              <a:t>Creating predictive models by finding relationships in data</a:t>
            </a:r>
          </a:p>
        </p:txBody>
      </p:sp>
    </p:spTree>
    <p:extLst>
      <p:ext uri="{BB962C8B-B14F-4D97-AF65-F5344CB8AC3E}">
        <p14:creationId xmlns:p14="http://schemas.microsoft.com/office/powerpoint/2010/main" val="206685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par>
                          <p:cTn id="69" fill="hold">
                            <p:stCondLst>
                              <p:cond delay="500"/>
                            </p:stCondLst>
                            <p:childTnLst>
                              <p:par>
                                <p:cTn id="70" presetID="8" presetClass="emph" presetSubtype="0" fill="hold" nodeType="afterEffect">
                                  <p:stCondLst>
                                    <p:cond delay="0"/>
                                  </p:stCondLst>
                                  <p:childTnLst>
                                    <p:animRot by="21600000">
                                      <p:cBhvr>
                                        <p:cTn id="71" dur="2000" fill="hold"/>
                                        <p:tgtEl>
                                          <p:spTgt spid="42"/>
                                        </p:tgtEl>
                                        <p:attrNameLst>
                                          <p:attrName>r</p:attrName>
                                        </p:attrNameLst>
                                      </p:cBhvr>
                                    </p:animRot>
                                  </p:childTnLst>
                                </p:cTn>
                              </p:par>
                              <p:par>
                                <p:cTn id="72" presetID="8" presetClass="emph" presetSubtype="0" fill="hold" nodeType="withEffect">
                                  <p:stCondLst>
                                    <p:cond delay="0"/>
                                  </p:stCondLst>
                                  <p:childTnLst>
                                    <p:animRot by="-21600000">
                                      <p:cBhvr>
                                        <p:cTn id="73" dur="2000" fill="hold"/>
                                        <p:tgtEl>
                                          <p:spTgt spid="43"/>
                                        </p:tgtEl>
                                        <p:attrNameLst>
                                          <p:attrName>r</p:attrName>
                                        </p:attrNameLst>
                                      </p:cBhvr>
                                    </p:animRot>
                                  </p:childTnLst>
                                </p:cTn>
                              </p:par>
                              <p:par>
                                <p:cTn id="74" presetID="42" presetClass="path" presetSubtype="0" accel="50000" decel="50000" fill="hold" nodeType="withEffect">
                                  <p:stCondLst>
                                    <p:cond delay="0"/>
                                  </p:stCondLst>
                                  <p:childTnLst>
                                    <p:animMotion origin="layout" path="M 1.11022E-16 -4.44444E-6 L 0.13307 -0.04699 " pathEditMode="relative" rAng="0" ptsTypes="AA">
                                      <p:cBhvr>
                                        <p:cTn id="75" dur="2000" fill="hold"/>
                                        <p:tgtEl>
                                          <p:spTgt spid="15"/>
                                        </p:tgtEl>
                                        <p:attrNameLst>
                                          <p:attrName>ppt_x</p:attrName>
                                          <p:attrName>ppt_y</p:attrName>
                                        </p:attrNameLst>
                                      </p:cBhvr>
                                      <p:rCtr x="6654" y="-2361"/>
                                    </p:animMotion>
                                  </p:childTnLst>
                                </p:cTn>
                              </p:par>
                              <p:par>
                                <p:cTn id="76" presetID="42" presetClass="path" presetSubtype="0" accel="50000" decel="50000" fill="hold" nodeType="withEffect">
                                  <p:stCondLst>
                                    <p:cond delay="0"/>
                                  </p:stCondLst>
                                  <p:childTnLst>
                                    <p:animMotion origin="layout" path="M 1.04167E-6 3.7037E-7 L 0.21771 0.03866 " pathEditMode="relative" rAng="0" ptsTypes="AA">
                                      <p:cBhvr>
                                        <p:cTn id="77" dur="2000" fill="hold"/>
                                        <p:tgtEl>
                                          <p:spTgt spid="24"/>
                                        </p:tgtEl>
                                        <p:attrNameLst>
                                          <p:attrName>ppt_x</p:attrName>
                                          <p:attrName>ppt_y</p:attrName>
                                        </p:attrNameLst>
                                      </p:cBhvr>
                                      <p:rCtr x="10885" y="1921"/>
                                    </p:animMotion>
                                  </p:childTnLst>
                                </p:cTn>
                              </p:par>
                              <p:par>
                                <p:cTn id="78" presetID="42" presetClass="path" presetSubtype="0" accel="50000" decel="50000" fill="hold" nodeType="withEffect">
                                  <p:stCondLst>
                                    <p:cond delay="0"/>
                                  </p:stCondLst>
                                  <p:childTnLst>
                                    <p:animMotion origin="layout" path="M 3.54167E-6 -2.96296E-6 L 0.18489 0.19074 " pathEditMode="relative" rAng="0" ptsTypes="AA">
                                      <p:cBhvr>
                                        <p:cTn id="79" dur="2000" fill="hold"/>
                                        <p:tgtEl>
                                          <p:spTgt spid="26"/>
                                        </p:tgtEl>
                                        <p:attrNameLst>
                                          <p:attrName>ppt_x</p:attrName>
                                          <p:attrName>ppt_y</p:attrName>
                                        </p:attrNameLst>
                                      </p:cBhvr>
                                      <p:rCtr x="9245" y="9537"/>
                                    </p:animMotion>
                                  </p:childTnLst>
                                </p:cTn>
                              </p:par>
                              <p:par>
                                <p:cTn id="80" presetID="42" presetClass="path" presetSubtype="0" accel="50000" decel="50000" fill="hold" nodeType="withEffect">
                                  <p:stCondLst>
                                    <p:cond delay="0"/>
                                  </p:stCondLst>
                                  <p:childTnLst>
                                    <p:animMotion origin="layout" path="M -1.25E-6 1.48148E-6 L -0.03398 0.22083 " pathEditMode="relative" rAng="0" ptsTypes="AA">
                                      <p:cBhvr>
                                        <p:cTn id="81" dur="2000" fill="hold"/>
                                        <p:tgtEl>
                                          <p:spTgt spid="7"/>
                                        </p:tgtEl>
                                        <p:attrNameLst>
                                          <p:attrName>ppt_x</p:attrName>
                                          <p:attrName>ppt_y</p:attrName>
                                        </p:attrNameLst>
                                      </p:cBhvr>
                                      <p:rCtr x="-1706" y="11042"/>
                                    </p:animMotion>
                                  </p:childTnLst>
                                </p:cTn>
                              </p:par>
                              <p:par>
                                <p:cTn id="82" presetID="42" presetClass="path" presetSubtype="0" accel="50000" decel="50000" fill="hold" nodeType="withEffect">
                                  <p:stCondLst>
                                    <p:cond delay="0"/>
                                  </p:stCondLst>
                                  <p:childTnLst>
                                    <p:animMotion origin="layout" path="M -3.33333E-6 -4.07407E-6 L 0.18998 -0.23518 " pathEditMode="relative" rAng="0" ptsTypes="AA">
                                      <p:cBhvr>
                                        <p:cTn id="83" dur="2000" fill="hold"/>
                                        <p:tgtEl>
                                          <p:spTgt spid="13"/>
                                        </p:tgtEl>
                                        <p:attrNameLst>
                                          <p:attrName>ppt_x</p:attrName>
                                          <p:attrName>ppt_y</p:attrName>
                                        </p:attrNameLst>
                                      </p:cBhvr>
                                      <p:rCtr x="9492" y="-11759"/>
                                    </p:animMotion>
                                  </p:childTnLst>
                                </p:cTn>
                              </p:par>
                              <p:par>
                                <p:cTn id="84" presetID="42" presetClass="path" presetSubtype="0" accel="50000" decel="50000" fill="hold" nodeType="withEffect">
                                  <p:stCondLst>
                                    <p:cond delay="0"/>
                                  </p:stCondLst>
                                  <p:childTnLst>
                                    <p:animMotion origin="layout" path="M 3.125E-6 4.81481E-6 L -0.16797 0.1831 " pathEditMode="relative" rAng="0" ptsTypes="AA">
                                      <p:cBhvr>
                                        <p:cTn id="85" dur="2000" fill="hold"/>
                                        <p:tgtEl>
                                          <p:spTgt spid="5"/>
                                        </p:tgtEl>
                                        <p:attrNameLst>
                                          <p:attrName>ppt_x</p:attrName>
                                          <p:attrName>ppt_y</p:attrName>
                                        </p:attrNameLst>
                                      </p:cBhvr>
                                      <p:rCtr x="-8398" y="9144"/>
                                    </p:animMotion>
                                  </p:childTnLst>
                                </p:cTn>
                              </p:par>
                              <p:par>
                                <p:cTn id="86" presetID="42" presetClass="path" presetSubtype="0" accel="50000" decel="50000" fill="hold" nodeType="withEffect">
                                  <p:stCondLst>
                                    <p:cond delay="0"/>
                                  </p:stCondLst>
                                  <p:childTnLst>
                                    <p:animMotion origin="layout" path="M -1.875E-6 -2.96296E-6 L -0.1237 -0.27615 " pathEditMode="relative" rAng="0" ptsTypes="AA">
                                      <p:cBhvr>
                                        <p:cTn id="87" dur="2000" fill="hold"/>
                                        <p:tgtEl>
                                          <p:spTgt spid="27"/>
                                        </p:tgtEl>
                                        <p:attrNameLst>
                                          <p:attrName>ppt_x</p:attrName>
                                          <p:attrName>ppt_y</p:attrName>
                                        </p:attrNameLst>
                                      </p:cBhvr>
                                      <p:rCtr x="-6185" y="-13819"/>
                                    </p:animMotion>
                                  </p:childTnLst>
                                </p:cTn>
                              </p:par>
                              <p:par>
                                <p:cTn id="88" presetID="42" presetClass="path" presetSubtype="0" accel="50000" decel="50000" fill="hold" nodeType="withEffect">
                                  <p:stCondLst>
                                    <p:cond delay="0"/>
                                  </p:stCondLst>
                                  <p:childTnLst>
                                    <p:animMotion origin="layout" path="M -1.45833E-6 -2.59259E-6 L 0.05899 -0.33403 " pathEditMode="relative" rAng="0" ptsTypes="AA">
                                      <p:cBhvr>
                                        <p:cTn id="89" dur="2000" fill="hold"/>
                                        <p:tgtEl>
                                          <p:spTgt spid="8"/>
                                        </p:tgtEl>
                                        <p:attrNameLst>
                                          <p:attrName>ppt_x</p:attrName>
                                          <p:attrName>ppt_y</p:attrName>
                                        </p:attrNameLst>
                                      </p:cBhvr>
                                      <p:rCtr x="2943" y="-16713"/>
                                    </p:animMotion>
                                  </p:childTnLst>
                                </p:cTn>
                              </p:par>
                              <p:par>
                                <p:cTn id="90" presetID="42" presetClass="path" presetSubtype="0" accel="50000" decel="50000" fill="hold" nodeType="withEffect">
                                  <p:stCondLst>
                                    <p:cond delay="0"/>
                                  </p:stCondLst>
                                  <p:childTnLst>
                                    <p:animMotion origin="layout" path="M -2.91667E-6 4.81481E-6 L -0.20638 -0.09213 " pathEditMode="relative" rAng="0" ptsTypes="AA">
                                      <p:cBhvr>
                                        <p:cTn id="91" dur="2000" fill="hold"/>
                                        <p:tgtEl>
                                          <p:spTgt spid="64"/>
                                        </p:tgtEl>
                                        <p:attrNameLst>
                                          <p:attrName>ppt_x</p:attrName>
                                          <p:attrName>ppt_y</p:attrName>
                                        </p:attrNameLst>
                                      </p:cBhvr>
                                      <p:rCtr x="-10326" y="-4606"/>
                                    </p:animMotion>
                                  </p:childTnLst>
                                </p:cTn>
                              </p:par>
                              <p:par>
                                <p:cTn id="92" presetID="42" presetClass="path" presetSubtype="0" accel="50000" decel="50000" fill="hold" grpId="1" nodeType="withEffect">
                                  <p:stCondLst>
                                    <p:cond delay="0"/>
                                  </p:stCondLst>
                                  <p:childTnLst>
                                    <p:animMotion origin="layout" path="M 2.08333E-6 -7.40741E-7 L 0.12812 -0.03542 " pathEditMode="relative" rAng="0" ptsTypes="AA">
                                      <p:cBhvr>
                                        <p:cTn id="93" dur="2000" fill="hold"/>
                                        <p:tgtEl>
                                          <p:spTgt spid="17"/>
                                        </p:tgtEl>
                                        <p:attrNameLst>
                                          <p:attrName>ppt_x</p:attrName>
                                          <p:attrName>ppt_y</p:attrName>
                                        </p:attrNameLst>
                                      </p:cBhvr>
                                      <p:rCtr x="6406" y="-1782"/>
                                    </p:animMotion>
                                  </p:childTnLst>
                                </p:cTn>
                              </p:par>
                              <p:par>
                                <p:cTn id="94" presetID="42" presetClass="path" presetSubtype="0" accel="50000" decel="50000" fill="hold" grpId="1" nodeType="withEffect">
                                  <p:stCondLst>
                                    <p:cond delay="0"/>
                                  </p:stCondLst>
                                  <p:childTnLst>
                                    <p:animMotion origin="layout" path="M -2.29167E-6 -1.85185E-6 L 0.21927 0.03125 " pathEditMode="relative" rAng="0" ptsTypes="AA">
                                      <p:cBhvr>
                                        <p:cTn id="95" dur="2000" fill="hold"/>
                                        <p:tgtEl>
                                          <p:spTgt spid="30"/>
                                        </p:tgtEl>
                                        <p:attrNameLst>
                                          <p:attrName>ppt_x</p:attrName>
                                          <p:attrName>ppt_y</p:attrName>
                                        </p:attrNameLst>
                                      </p:cBhvr>
                                      <p:rCtr x="10964" y="1551"/>
                                    </p:animMotion>
                                  </p:childTnLst>
                                </p:cTn>
                              </p:par>
                              <p:par>
                                <p:cTn id="96" presetID="42" presetClass="path" presetSubtype="0" accel="50000" decel="50000" fill="hold" grpId="1" nodeType="withEffect">
                                  <p:stCondLst>
                                    <p:cond delay="0"/>
                                  </p:stCondLst>
                                  <p:childTnLst>
                                    <p:animMotion origin="layout" path="M -1.04167E-6 -1.11111E-6 L 0.19375 0.20185 " pathEditMode="relative" rAng="0" ptsTypes="AA">
                                      <p:cBhvr>
                                        <p:cTn id="97" dur="2000" fill="hold"/>
                                        <p:tgtEl>
                                          <p:spTgt spid="32"/>
                                        </p:tgtEl>
                                        <p:attrNameLst>
                                          <p:attrName>ppt_x</p:attrName>
                                          <p:attrName>ppt_y</p:attrName>
                                        </p:attrNameLst>
                                      </p:cBhvr>
                                      <p:rCtr x="9687" y="10093"/>
                                    </p:animMotion>
                                  </p:childTnLst>
                                </p:cTn>
                              </p:par>
                              <p:par>
                                <p:cTn id="98" presetID="42" presetClass="path" presetSubtype="0" accel="50000" decel="50000" fill="hold" grpId="1" nodeType="withEffect">
                                  <p:stCondLst>
                                    <p:cond delay="0"/>
                                  </p:stCondLst>
                                  <p:childTnLst>
                                    <p:animMotion origin="layout" path="M -1.45833E-6 -7.40741E-7 L -0.03932 0.24769 " pathEditMode="relative" rAng="0" ptsTypes="AA">
                                      <p:cBhvr>
                                        <p:cTn id="99" dur="2000" fill="hold"/>
                                        <p:tgtEl>
                                          <p:spTgt spid="10"/>
                                        </p:tgtEl>
                                        <p:attrNameLst>
                                          <p:attrName>ppt_x</p:attrName>
                                          <p:attrName>ppt_y</p:attrName>
                                        </p:attrNameLst>
                                      </p:cBhvr>
                                      <p:rCtr x="-1966" y="12384"/>
                                    </p:animMotion>
                                  </p:childTnLst>
                                </p:cTn>
                              </p:par>
                              <p:par>
                                <p:cTn id="100" presetID="42" presetClass="path" presetSubtype="0" accel="50000" decel="50000" fill="hold" grpId="1" nodeType="withEffect">
                                  <p:stCondLst>
                                    <p:cond delay="0"/>
                                  </p:stCondLst>
                                  <p:childTnLst>
                                    <p:animMotion origin="layout" path="M -2.5E-6 3.7037E-7 L -0.16927 0.21319 " pathEditMode="relative" rAng="0" ptsTypes="AA">
                                      <p:cBhvr>
                                        <p:cTn id="101" dur="2000" fill="hold"/>
                                        <p:tgtEl>
                                          <p:spTgt spid="9"/>
                                        </p:tgtEl>
                                        <p:attrNameLst>
                                          <p:attrName>ppt_x</p:attrName>
                                          <p:attrName>ppt_y</p:attrName>
                                        </p:attrNameLst>
                                      </p:cBhvr>
                                      <p:rCtr x="-8464" y="10648"/>
                                    </p:animMotion>
                                  </p:childTnLst>
                                </p:cTn>
                              </p:par>
                              <p:par>
                                <p:cTn id="102" presetID="42" presetClass="path" presetSubtype="0" accel="50000" decel="50000" fill="hold" grpId="1" nodeType="withEffect">
                                  <p:stCondLst>
                                    <p:cond delay="0"/>
                                  </p:stCondLst>
                                  <p:childTnLst>
                                    <p:animMotion origin="layout" path="M 4.79167E-6 -3.33333E-6 L 0.20052 -0.24398 " pathEditMode="relative" rAng="0" ptsTypes="AA">
                                      <p:cBhvr>
                                        <p:cTn id="103" dur="2000" fill="hold"/>
                                        <p:tgtEl>
                                          <p:spTgt spid="16"/>
                                        </p:tgtEl>
                                        <p:attrNameLst>
                                          <p:attrName>ppt_x</p:attrName>
                                          <p:attrName>ppt_y</p:attrName>
                                        </p:attrNameLst>
                                      </p:cBhvr>
                                      <p:rCtr x="10026" y="-12199"/>
                                    </p:animMotion>
                                  </p:childTnLst>
                                </p:cTn>
                              </p:par>
                              <p:par>
                                <p:cTn id="104" presetID="42" presetClass="path" presetSubtype="0" accel="50000" decel="50000" fill="hold" grpId="1" nodeType="withEffect">
                                  <p:stCondLst>
                                    <p:cond delay="0"/>
                                  </p:stCondLst>
                                  <p:childTnLst>
                                    <p:animMotion origin="layout" path="M 4.16667E-7 -4.44444E-6 L -0.13034 -0.29004 " pathEditMode="relative" rAng="0" ptsTypes="AA">
                                      <p:cBhvr>
                                        <p:cTn id="105" dur="2000" fill="hold"/>
                                        <p:tgtEl>
                                          <p:spTgt spid="31"/>
                                        </p:tgtEl>
                                        <p:attrNameLst>
                                          <p:attrName>ppt_x</p:attrName>
                                          <p:attrName>ppt_y</p:attrName>
                                        </p:attrNameLst>
                                      </p:cBhvr>
                                      <p:rCtr x="-6523" y="-14514"/>
                                    </p:animMotion>
                                  </p:childTnLst>
                                </p:cTn>
                              </p:par>
                              <p:par>
                                <p:cTn id="106" presetID="42" presetClass="path" presetSubtype="0" accel="50000" decel="50000" fill="hold" grpId="1" nodeType="withEffect">
                                  <p:stCondLst>
                                    <p:cond delay="0"/>
                                  </p:stCondLst>
                                  <p:childTnLst>
                                    <p:animMotion origin="layout" path="M 2.29167E-6 -3.33333E-6 L 0.05859 -0.29722 " pathEditMode="relative" rAng="0" ptsTypes="AA">
                                      <p:cBhvr>
                                        <p:cTn id="107" dur="2000" fill="hold"/>
                                        <p:tgtEl>
                                          <p:spTgt spid="11"/>
                                        </p:tgtEl>
                                        <p:attrNameLst>
                                          <p:attrName>ppt_x</p:attrName>
                                          <p:attrName>ppt_y</p:attrName>
                                        </p:attrNameLst>
                                      </p:cBhvr>
                                      <p:rCtr x="2930" y="-14861"/>
                                    </p:animMotion>
                                  </p:childTnLst>
                                </p:cTn>
                              </p:par>
                              <p:par>
                                <p:cTn id="108" presetID="42" presetClass="path" presetSubtype="0" accel="50000" decel="50000" fill="hold" grpId="1" nodeType="withEffect">
                                  <p:stCondLst>
                                    <p:cond delay="0"/>
                                  </p:stCondLst>
                                  <p:childTnLst>
                                    <p:animMotion origin="layout" path="M -4.58333E-6 -4.44444E-6 L -0.2194 -0.07916 " pathEditMode="relative" rAng="0" ptsTypes="AA">
                                      <p:cBhvr>
                                        <p:cTn id="109" dur="2000" fill="hold"/>
                                        <p:tgtEl>
                                          <p:spTgt spid="65"/>
                                        </p:tgtEl>
                                        <p:attrNameLst>
                                          <p:attrName>ppt_x</p:attrName>
                                          <p:attrName>ppt_y</p:attrName>
                                        </p:attrNameLst>
                                      </p:cBhvr>
                                      <p:rCtr x="-10977" y="-3958"/>
                                    </p:animMotion>
                                  </p:childTnLst>
                                </p:cTn>
                              </p:par>
                              <p:par>
                                <p:cTn id="110" presetID="10" presetClass="exit" presetSubtype="0" fill="hold" nodeType="withEffect">
                                  <p:stCondLst>
                                    <p:cond delay="0"/>
                                  </p:stCondLst>
                                  <p:childTnLst>
                                    <p:animEffect transition="out" filter="fade">
                                      <p:cBhvr>
                                        <p:cTn id="111" dur="2250"/>
                                        <p:tgtEl>
                                          <p:spTgt spid="15"/>
                                        </p:tgtEl>
                                      </p:cBhvr>
                                    </p:animEffect>
                                    <p:set>
                                      <p:cBhvr>
                                        <p:cTn id="112" dur="1" fill="hold">
                                          <p:stCondLst>
                                            <p:cond delay="2249"/>
                                          </p:stCondLst>
                                        </p:cTn>
                                        <p:tgtEl>
                                          <p:spTgt spid="15"/>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250"/>
                                        <p:tgtEl>
                                          <p:spTgt spid="24"/>
                                        </p:tgtEl>
                                      </p:cBhvr>
                                    </p:animEffect>
                                    <p:set>
                                      <p:cBhvr>
                                        <p:cTn id="115" dur="1" fill="hold">
                                          <p:stCondLst>
                                            <p:cond delay="2249"/>
                                          </p:stCondLst>
                                        </p:cTn>
                                        <p:tgtEl>
                                          <p:spTgt spid="2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2250"/>
                                        <p:tgtEl>
                                          <p:spTgt spid="26"/>
                                        </p:tgtEl>
                                      </p:cBhvr>
                                    </p:animEffect>
                                    <p:set>
                                      <p:cBhvr>
                                        <p:cTn id="118" dur="1" fill="hold">
                                          <p:stCondLst>
                                            <p:cond delay="2249"/>
                                          </p:stCondLst>
                                        </p:cTn>
                                        <p:tgtEl>
                                          <p:spTgt spid="2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2250"/>
                                        <p:tgtEl>
                                          <p:spTgt spid="7"/>
                                        </p:tgtEl>
                                      </p:cBhvr>
                                    </p:animEffect>
                                    <p:set>
                                      <p:cBhvr>
                                        <p:cTn id="121" dur="1" fill="hold">
                                          <p:stCondLst>
                                            <p:cond delay="2249"/>
                                          </p:stCondLst>
                                        </p:cTn>
                                        <p:tgtEl>
                                          <p:spTgt spid="7"/>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2250"/>
                                        <p:tgtEl>
                                          <p:spTgt spid="13"/>
                                        </p:tgtEl>
                                      </p:cBhvr>
                                    </p:animEffect>
                                    <p:set>
                                      <p:cBhvr>
                                        <p:cTn id="124" dur="1" fill="hold">
                                          <p:stCondLst>
                                            <p:cond delay="2249"/>
                                          </p:stCondLst>
                                        </p:cTn>
                                        <p:tgtEl>
                                          <p:spTgt spid="13"/>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2250"/>
                                        <p:tgtEl>
                                          <p:spTgt spid="5"/>
                                        </p:tgtEl>
                                      </p:cBhvr>
                                    </p:animEffect>
                                    <p:set>
                                      <p:cBhvr>
                                        <p:cTn id="127" dur="1" fill="hold">
                                          <p:stCondLst>
                                            <p:cond delay="2249"/>
                                          </p:stCondLst>
                                        </p:cTn>
                                        <p:tgtEl>
                                          <p:spTgt spid="5"/>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2250"/>
                                        <p:tgtEl>
                                          <p:spTgt spid="27"/>
                                        </p:tgtEl>
                                      </p:cBhvr>
                                    </p:animEffect>
                                    <p:set>
                                      <p:cBhvr>
                                        <p:cTn id="130" dur="1" fill="hold">
                                          <p:stCondLst>
                                            <p:cond delay="2249"/>
                                          </p:stCondLst>
                                        </p:cTn>
                                        <p:tgtEl>
                                          <p:spTgt spid="27"/>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2250"/>
                                        <p:tgtEl>
                                          <p:spTgt spid="8"/>
                                        </p:tgtEl>
                                      </p:cBhvr>
                                    </p:animEffect>
                                    <p:set>
                                      <p:cBhvr>
                                        <p:cTn id="133" dur="1" fill="hold">
                                          <p:stCondLst>
                                            <p:cond delay="2249"/>
                                          </p:stCondLst>
                                        </p:cTn>
                                        <p:tgtEl>
                                          <p:spTgt spid="8"/>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2250"/>
                                        <p:tgtEl>
                                          <p:spTgt spid="64"/>
                                        </p:tgtEl>
                                      </p:cBhvr>
                                    </p:animEffect>
                                    <p:set>
                                      <p:cBhvr>
                                        <p:cTn id="136" dur="1" fill="hold">
                                          <p:stCondLst>
                                            <p:cond delay="2249"/>
                                          </p:stCondLst>
                                        </p:cTn>
                                        <p:tgtEl>
                                          <p:spTgt spid="64"/>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2250"/>
                                        <p:tgtEl>
                                          <p:spTgt spid="17"/>
                                        </p:tgtEl>
                                      </p:cBhvr>
                                    </p:animEffect>
                                    <p:set>
                                      <p:cBhvr>
                                        <p:cTn id="139" dur="1" fill="hold">
                                          <p:stCondLst>
                                            <p:cond delay="2249"/>
                                          </p:stCondLst>
                                        </p:cTn>
                                        <p:tgtEl>
                                          <p:spTgt spid="17"/>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2250"/>
                                        <p:tgtEl>
                                          <p:spTgt spid="30"/>
                                        </p:tgtEl>
                                      </p:cBhvr>
                                    </p:animEffect>
                                    <p:set>
                                      <p:cBhvr>
                                        <p:cTn id="142" dur="1" fill="hold">
                                          <p:stCondLst>
                                            <p:cond delay="2249"/>
                                          </p:stCondLst>
                                        </p:cTn>
                                        <p:tgtEl>
                                          <p:spTgt spid="30"/>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2250"/>
                                        <p:tgtEl>
                                          <p:spTgt spid="32"/>
                                        </p:tgtEl>
                                      </p:cBhvr>
                                    </p:animEffect>
                                    <p:set>
                                      <p:cBhvr>
                                        <p:cTn id="145" dur="1" fill="hold">
                                          <p:stCondLst>
                                            <p:cond delay="2249"/>
                                          </p:stCondLst>
                                        </p:cTn>
                                        <p:tgtEl>
                                          <p:spTgt spid="32"/>
                                        </p:tgtEl>
                                        <p:attrNameLst>
                                          <p:attrName>style.visibility</p:attrName>
                                        </p:attrNameLst>
                                      </p:cBhvr>
                                      <p:to>
                                        <p:strVal val="hidden"/>
                                      </p:to>
                                    </p:set>
                                  </p:childTnLst>
                                </p:cTn>
                              </p:par>
                              <p:par>
                                <p:cTn id="146" presetID="10" presetClass="exit" presetSubtype="0" fill="hold" grpId="2" nodeType="withEffect">
                                  <p:stCondLst>
                                    <p:cond delay="0"/>
                                  </p:stCondLst>
                                  <p:childTnLst>
                                    <p:animEffect transition="out" filter="fade">
                                      <p:cBhvr>
                                        <p:cTn id="147" dur="2250"/>
                                        <p:tgtEl>
                                          <p:spTgt spid="10"/>
                                        </p:tgtEl>
                                      </p:cBhvr>
                                    </p:animEffect>
                                    <p:set>
                                      <p:cBhvr>
                                        <p:cTn id="148" dur="1" fill="hold">
                                          <p:stCondLst>
                                            <p:cond delay="2249"/>
                                          </p:stCondLst>
                                        </p:cTn>
                                        <p:tgtEl>
                                          <p:spTgt spid="10"/>
                                        </p:tgtEl>
                                        <p:attrNameLst>
                                          <p:attrName>style.visibility</p:attrName>
                                        </p:attrNameLst>
                                      </p:cBhvr>
                                      <p:to>
                                        <p:strVal val="hidden"/>
                                      </p:to>
                                    </p:set>
                                  </p:childTnLst>
                                </p:cTn>
                              </p:par>
                              <p:par>
                                <p:cTn id="149" presetID="10" presetClass="exit" presetSubtype="0" fill="hold" grpId="2" nodeType="withEffect">
                                  <p:stCondLst>
                                    <p:cond delay="0"/>
                                  </p:stCondLst>
                                  <p:childTnLst>
                                    <p:animEffect transition="out" filter="fade">
                                      <p:cBhvr>
                                        <p:cTn id="150" dur="2250"/>
                                        <p:tgtEl>
                                          <p:spTgt spid="9"/>
                                        </p:tgtEl>
                                      </p:cBhvr>
                                    </p:animEffect>
                                    <p:set>
                                      <p:cBhvr>
                                        <p:cTn id="151" dur="1" fill="hold">
                                          <p:stCondLst>
                                            <p:cond delay="2249"/>
                                          </p:stCondLst>
                                        </p:cTn>
                                        <p:tgtEl>
                                          <p:spTgt spid="9"/>
                                        </p:tgtEl>
                                        <p:attrNameLst>
                                          <p:attrName>style.visibility</p:attrName>
                                        </p:attrNameLst>
                                      </p:cBhvr>
                                      <p:to>
                                        <p:strVal val="hidden"/>
                                      </p:to>
                                    </p:set>
                                  </p:childTnLst>
                                </p:cTn>
                              </p:par>
                              <p:par>
                                <p:cTn id="152" presetID="10" presetClass="exit" presetSubtype="0" fill="hold" grpId="2" nodeType="withEffect">
                                  <p:stCondLst>
                                    <p:cond delay="0"/>
                                  </p:stCondLst>
                                  <p:childTnLst>
                                    <p:animEffect transition="out" filter="fade">
                                      <p:cBhvr>
                                        <p:cTn id="153" dur="2250"/>
                                        <p:tgtEl>
                                          <p:spTgt spid="16"/>
                                        </p:tgtEl>
                                      </p:cBhvr>
                                    </p:animEffect>
                                    <p:set>
                                      <p:cBhvr>
                                        <p:cTn id="154" dur="1" fill="hold">
                                          <p:stCondLst>
                                            <p:cond delay="2249"/>
                                          </p:stCondLst>
                                        </p:cTn>
                                        <p:tgtEl>
                                          <p:spTgt spid="16"/>
                                        </p:tgtEl>
                                        <p:attrNameLst>
                                          <p:attrName>style.visibility</p:attrName>
                                        </p:attrNameLst>
                                      </p:cBhvr>
                                      <p:to>
                                        <p:strVal val="hidden"/>
                                      </p:to>
                                    </p:set>
                                  </p:childTnLst>
                                </p:cTn>
                              </p:par>
                              <p:par>
                                <p:cTn id="155" presetID="10" presetClass="exit" presetSubtype="0" fill="hold" grpId="2" nodeType="withEffect">
                                  <p:stCondLst>
                                    <p:cond delay="0"/>
                                  </p:stCondLst>
                                  <p:childTnLst>
                                    <p:animEffect transition="out" filter="fade">
                                      <p:cBhvr>
                                        <p:cTn id="156" dur="2250"/>
                                        <p:tgtEl>
                                          <p:spTgt spid="31"/>
                                        </p:tgtEl>
                                      </p:cBhvr>
                                    </p:animEffect>
                                    <p:set>
                                      <p:cBhvr>
                                        <p:cTn id="157" dur="1" fill="hold">
                                          <p:stCondLst>
                                            <p:cond delay="2249"/>
                                          </p:stCondLst>
                                        </p:cTn>
                                        <p:tgtEl>
                                          <p:spTgt spid="31"/>
                                        </p:tgtEl>
                                        <p:attrNameLst>
                                          <p:attrName>style.visibility</p:attrName>
                                        </p:attrNameLst>
                                      </p:cBhvr>
                                      <p:to>
                                        <p:strVal val="hidden"/>
                                      </p:to>
                                    </p:set>
                                  </p:childTnLst>
                                </p:cTn>
                              </p:par>
                              <p:par>
                                <p:cTn id="158" presetID="10" presetClass="exit" presetSubtype="0" fill="hold" grpId="2" nodeType="withEffect">
                                  <p:stCondLst>
                                    <p:cond delay="0"/>
                                  </p:stCondLst>
                                  <p:childTnLst>
                                    <p:animEffect transition="out" filter="fade">
                                      <p:cBhvr>
                                        <p:cTn id="159" dur="2250"/>
                                        <p:tgtEl>
                                          <p:spTgt spid="11"/>
                                        </p:tgtEl>
                                      </p:cBhvr>
                                    </p:animEffect>
                                    <p:set>
                                      <p:cBhvr>
                                        <p:cTn id="160" dur="1" fill="hold">
                                          <p:stCondLst>
                                            <p:cond delay="2249"/>
                                          </p:stCondLst>
                                        </p:cTn>
                                        <p:tgtEl>
                                          <p:spTgt spid="11"/>
                                        </p:tgtEl>
                                        <p:attrNameLst>
                                          <p:attrName>style.visibility</p:attrName>
                                        </p:attrNameLst>
                                      </p:cBhvr>
                                      <p:to>
                                        <p:strVal val="hidden"/>
                                      </p:to>
                                    </p:set>
                                  </p:childTnLst>
                                </p:cTn>
                              </p:par>
                              <p:par>
                                <p:cTn id="161" presetID="10" presetClass="exit" presetSubtype="0" fill="hold" grpId="2" nodeType="withEffect">
                                  <p:stCondLst>
                                    <p:cond delay="0"/>
                                  </p:stCondLst>
                                  <p:childTnLst>
                                    <p:animEffect transition="out" filter="fade">
                                      <p:cBhvr>
                                        <p:cTn id="162" dur="2250"/>
                                        <p:tgtEl>
                                          <p:spTgt spid="65"/>
                                        </p:tgtEl>
                                      </p:cBhvr>
                                    </p:animEffect>
                                    <p:set>
                                      <p:cBhvr>
                                        <p:cTn id="163" dur="1" fill="hold">
                                          <p:stCondLst>
                                            <p:cond delay="2249"/>
                                          </p:stCondLst>
                                        </p:cTn>
                                        <p:tgtEl>
                                          <p:spTgt spid="65"/>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nodeType="clickEffect">
                                  <p:stCondLst>
                                    <p:cond delay="0"/>
                                  </p:stCondLst>
                                  <p:childTnLst>
                                    <p:animEffect transition="out" filter="fade">
                                      <p:cBhvr>
                                        <p:cTn id="167" dur="500"/>
                                        <p:tgtEl>
                                          <p:spTgt spid="42"/>
                                        </p:tgtEl>
                                      </p:cBhvr>
                                    </p:animEffect>
                                    <p:set>
                                      <p:cBhvr>
                                        <p:cTn id="168" dur="1" fill="hold">
                                          <p:stCondLst>
                                            <p:cond delay="499"/>
                                          </p:stCondLst>
                                        </p:cTn>
                                        <p:tgtEl>
                                          <p:spTgt spid="42"/>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43"/>
                                        </p:tgtEl>
                                      </p:cBhvr>
                                    </p:animEffect>
                                    <p:set>
                                      <p:cBhvr>
                                        <p:cTn id="171" dur="1" fill="hold">
                                          <p:stCondLst>
                                            <p:cond delay="499"/>
                                          </p:stCondLst>
                                        </p:cTn>
                                        <p:tgtEl>
                                          <p:spTgt spid="43"/>
                                        </p:tgtEl>
                                        <p:attrNameLst>
                                          <p:attrName>style.visibility</p:attrName>
                                        </p:attrNameLst>
                                      </p:cBhvr>
                                      <p:to>
                                        <p:strVal val="hidden"/>
                                      </p:to>
                                    </p:set>
                                  </p:childTnLst>
                                </p:cTn>
                              </p:par>
                              <p:par>
                                <p:cTn id="172" presetID="10" presetClass="entr" presetSubtype="0"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fade">
                                      <p:cBhvr>
                                        <p:cTn id="174" dur="500"/>
                                        <p:tgtEl>
                                          <p:spTgt spid="67"/>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 calcmode="lin" valueType="num">
                                      <p:cBhvr additive="base">
                                        <p:cTn id="179" dur="500" fill="hold"/>
                                        <p:tgtEl>
                                          <p:spTgt spid="27"/>
                                        </p:tgtEl>
                                        <p:attrNameLst>
                                          <p:attrName>ppt_x</p:attrName>
                                        </p:attrNameLst>
                                      </p:cBhvr>
                                      <p:tavLst>
                                        <p:tav tm="0">
                                          <p:val>
                                            <p:strVal val="#ppt_x"/>
                                          </p:val>
                                        </p:tav>
                                        <p:tav tm="100000">
                                          <p:val>
                                            <p:strVal val="#ppt_x"/>
                                          </p:val>
                                        </p:tav>
                                      </p:tavLst>
                                    </p:anim>
                                    <p:anim calcmode="lin" valueType="num">
                                      <p:cBhvr additive="base">
                                        <p:cTn id="180" dur="500" fill="hold"/>
                                        <p:tgtEl>
                                          <p:spTgt spid="27"/>
                                        </p:tgtEl>
                                        <p:attrNameLst>
                                          <p:attrName>ppt_y</p:attrName>
                                        </p:attrNameLst>
                                      </p:cBhvr>
                                      <p:tavLst>
                                        <p:tav tm="0">
                                          <p:val>
                                            <p:strVal val="1+#ppt_h/2"/>
                                          </p:val>
                                        </p:tav>
                                        <p:tav tm="100000">
                                          <p:val>
                                            <p:strVal val="#ppt_y"/>
                                          </p:val>
                                        </p:tav>
                                      </p:tavLst>
                                    </p:anim>
                                  </p:childTnLst>
                                </p:cTn>
                              </p:par>
                            </p:childTnLst>
                          </p:cTn>
                        </p:par>
                        <p:par>
                          <p:cTn id="181" fill="hold">
                            <p:stCondLst>
                              <p:cond delay="500"/>
                            </p:stCondLst>
                            <p:childTnLst>
                              <p:par>
                                <p:cTn id="182" presetID="22" presetClass="entr" presetSubtype="8" fill="hold" grpId="0" nodeType="afterEffect">
                                  <p:stCondLst>
                                    <p:cond delay="750"/>
                                  </p:stCondLst>
                                  <p:childTnLst>
                                    <p:set>
                                      <p:cBhvr>
                                        <p:cTn id="183" dur="1" fill="hold">
                                          <p:stCondLst>
                                            <p:cond delay="0"/>
                                          </p:stCondLst>
                                        </p:cTn>
                                        <p:tgtEl>
                                          <p:spTgt spid="68"/>
                                        </p:tgtEl>
                                        <p:attrNameLst>
                                          <p:attrName>style.visibility</p:attrName>
                                        </p:attrNameLst>
                                      </p:cBhvr>
                                      <p:to>
                                        <p:strVal val="visible"/>
                                      </p:to>
                                    </p:set>
                                    <p:animEffect transition="in" filter="wipe(left)">
                                      <p:cBhvr>
                                        <p:cTn id="18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10" grpId="0"/>
      <p:bldP spid="10" grpId="1"/>
      <p:bldP spid="10" grpId="2"/>
      <p:bldP spid="11" grpId="0"/>
      <p:bldP spid="11" grpId="1"/>
      <p:bldP spid="11" grpId="2"/>
      <p:bldP spid="16" grpId="0"/>
      <p:bldP spid="16" grpId="1"/>
      <p:bldP spid="16" grpId="2"/>
      <p:bldP spid="17" grpId="0"/>
      <p:bldP spid="17" grpId="1"/>
      <p:bldP spid="17" grpId="2"/>
      <p:bldP spid="30" grpId="0"/>
      <p:bldP spid="30" grpId="1"/>
      <p:bldP spid="30" grpId="2"/>
      <p:bldP spid="31" grpId="0"/>
      <p:bldP spid="31" grpId="1"/>
      <p:bldP spid="31" grpId="2"/>
      <p:bldP spid="32" grpId="0"/>
      <p:bldP spid="32" grpId="1"/>
      <p:bldP spid="32" grpId="2"/>
      <p:bldP spid="65" grpId="0"/>
      <p:bldP spid="65" grpId="1"/>
      <p:bldP spid="65" grpId="2"/>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3641436" cy="5143500"/>
          </a:xfrm>
        </p:spPr>
        <p:txBody>
          <a:bodyPr anchor="ctr"/>
          <a:lstStyle/>
          <a:p>
            <a:r>
              <a:rPr lang="en-US" dirty="0"/>
              <a:t>Nashville, TN, US</a:t>
            </a:r>
          </a:p>
          <a:p>
            <a:pPr lvl="1"/>
            <a:r>
              <a:rPr lang="en-US" dirty="0"/>
              <a:t>Central time zone</a:t>
            </a:r>
          </a:p>
          <a:p>
            <a:r>
              <a:rPr lang="en-US" dirty="0"/>
              <a:t>Microsoft Certified Trainer (</a:t>
            </a:r>
            <a:r>
              <a:rPr lang="en-US" b="1" dirty="0">
                <a:solidFill>
                  <a:srgbClr val="FF0000"/>
                </a:solidFill>
              </a:rPr>
              <a:t>MCT</a:t>
            </a:r>
            <a:r>
              <a:rPr lang="en-US" dirty="0"/>
              <a:t>)</a:t>
            </a:r>
          </a:p>
          <a:p>
            <a:r>
              <a:rPr lang="en-US" dirty="0"/>
              <a:t>Microsoft Most Valuable Professional </a:t>
            </a:r>
            <a:r>
              <a:rPr lang="en-US" b="1" dirty="0">
                <a:solidFill>
                  <a:srgbClr val="FF0000"/>
                </a:solidFill>
              </a:rPr>
              <a:t>(MVP)</a:t>
            </a:r>
          </a:p>
          <a:p>
            <a:r>
              <a:rPr lang="en-US" dirty="0"/>
              <a:t>Twitter: </a:t>
            </a:r>
            <a:r>
              <a:rPr lang="en-US" b="1" dirty="0">
                <a:solidFill>
                  <a:srgbClr val="0070C0"/>
                </a:solidFill>
              </a:rPr>
              <a:t>@TechTrainerTim</a:t>
            </a:r>
          </a:p>
          <a:p>
            <a:r>
              <a:rPr lang="en-US" dirty="0"/>
              <a:t>Badges: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3"/>
          <a:stretch>
            <a:fillRect/>
          </a:stretch>
        </p:blipFill>
        <p:spPr>
          <a:xfrm>
            <a:off x="5328218" y="1280966"/>
            <a:ext cx="3358581" cy="2581564"/>
          </a:xfrm>
          <a:prstGeom prst="rect">
            <a:avLst/>
          </a:prstGeom>
          <a:ln w="25400">
            <a:solidFill>
              <a:schemeClr val="tx1"/>
            </a:solidFill>
          </a:ln>
        </p:spPr>
      </p:pic>
      <p:grpSp>
        <p:nvGrpSpPr>
          <p:cNvPr id="5" name="Group 4">
            <a:extLst>
              <a:ext uri="{FF2B5EF4-FFF2-40B4-BE49-F238E27FC236}">
                <a16:creationId xmlns:a16="http://schemas.microsoft.com/office/drawing/2014/main" id="{0BE2A261-426F-4E9D-A2BE-3A21A8DE8FD3}"/>
              </a:ext>
            </a:extLst>
          </p:cNvPr>
          <p:cNvGrpSpPr/>
          <p:nvPr/>
        </p:nvGrpSpPr>
        <p:grpSpPr>
          <a:xfrm>
            <a:off x="8020467" y="1370011"/>
            <a:ext cx="558174" cy="1502880"/>
            <a:chOff x="8020467" y="1370011"/>
            <a:chExt cx="558174" cy="1502880"/>
          </a:xfrm>
        </p:grpSpPr>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2856" y="1370011"/>
              <a:ext cx="513397" cy="8556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0DE9E5-2243-495F-AACC-08E9AFEC0821}"/>
                </a:ext>
              </a:extLst>
            </p:cNvPr>
            <p:cNvPicPr>
              <a:picLocks noChangeAspect="1"/>
            </p:cNvPicPr>
            <p:nvPr/>
          </p:nvPicPr>
          <p:blipFill>
            <a:blip r:embed="rId5"/>
            <a:stretch>
              <a:fillRect/>
            </a:stretch>
          </p:blipFill>
          <p:spPr>
            <a:xfrm>
              <a:off x="8020467" y="2314717"/>
              <a:ext cx="558174" cy="558174"/>
            </a:xfrm>
            <a:prstGeom prst="rect">
              <a:avLst/>
            </a:prstGeom>
          </p:spPr>
        </p:pic>
      </p:grpSp>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386-49CE-4453-89AA-3DA6C8E24ED5}"/>
              </a:ext>
            </a:extLst>
          </p:cNvPr>
          <p:cNvSpPr>
            <a:spLocks noGrp="1"/>
          </p:cNvSpPr>
          <p:nvPr>
            <p:ph type="title"/>
          </p:nvPr>
        </p:nvSpPr>
        <p:spPr/>
        <p:txBody>
          <a:bodyPr/>
          <a:lstStyle/>
          <a:p>
            <a:r>
              <a:rPr lang="en-US"/>
              <a:t>Regression</a:t>
            </a:r>
          </a:p>
        </p:txBody>
      </p:sp>
      <p:graphicFrame>
        <p:nvGraphicFramePr>
          <p:cNvPr id="16" name="Training Table">
            <a:extLst>
              <a:ext uri="{FF2B5EF4-FFF2-40B4-BE49-F238E27FC236}">
                <a16:creationId xmlns:a16="http://schemas.microsoft.com/office/drawing/2014/main" id="{84F6F9B2-7DF9-4610-8AFE-A51273AD7779}"/>
              </a:ext>
            </a:extLst>
          </p:cNvPr>
          <p:cNvGraphicFramePr>
            <a:graphicFrameLocks noGrp="1"/>
          </p:cNvGraphicFramePr>
          <p:nvPr/>
        </p:nvGraphicFramePr>
        <p:xfrm>
          <a:off x="581781" y="1165384"/>
          <a:ext cx="2302622" cy="2390540"/>
        </p:xfrm>
        <a:graphic>
          <a:graphicData uri="http://schemas.openxmlformats.org/drawingml/2006/table">
            <a:tbl>
              <a:tblPr firstRow="1" bandRow="1">
                <a:tableStyleId>{5940675A-B579-460E-94D1-54222C63F5DA}</a:tableStyleId>
              </a:tblPr>
              <a:tblGrid>
                <a:gridCol w="1130475">
                  <a:extLst>
                    <a:ext uri="{9D8B030D-6E8A-4147-A177-3AD203B41FA5}">
                      <a16:colId xmlns:a16="http://schemas.microsoft.com/office/drawing/2014/main" val="1346378996"/>
                    </a:ext>
                  </a:extLst>
                </a:gridCol>
                <a:gridCol w="1172147">
                  <a:extLst>
                    <a:ext uri="{9D8B030D-6E8A-4147-A177-3AD203B41FA5}">
                      <a16:colId xmlns:a16="http://schemas.microsoft.com/office/drawing/2014/main" val="4033911449"/>
                    </a:ext>
                  </a:extLst>
                </a:gridCol>
              </a:tblGrid>
              <a:tr h="721760">
                <a:tc>
                  <a:txBody>
                    <a:bodyPr/>
                    <a:lstStyle/>
                    <a:p>
                      <a:pPr algn="ctr"/>
                      <a:endParaRPr lang="en-US" sz="1800" b="0">
                        <a:solidFill>
                          <a:srgbClr val="40CDF5"/>
                        </a:solidFill>
                      </a:endParaRPr>
                    </a:p>
                  </a:txBody>
                  <a:tcPr marL="68580" marR="68580" marT="34290" marB="34290" anchor="b">
                    <a:solidFill>
                      <a:schemeClr val="accent1"/>
                    </a:solidFill>
                  </a:tcPr>
                </a:tc>
                <a:tc>
                  <a:txBody>
                    <a:bodyPr/>
                    <a:lstStyle/>
                    <a:p>
                      <a:pPr algn="ctr"/>
                      <a:endParaRPr lang="en-US" sz="1800" b="0">
                        <a:solidFill>
                          <a:srgbClr val="40CDF5"/>
                        </a:solidFill>
                      </a:endParaRPr>
                    </a:p>
                  </a:txBody>
                  <a:tcPr marL="68580" marR="68580" marT="34290" marB="34290" anchor="b">
                    <a:solidFill>
                      <a:schemeClr val="accent1"/>
                    </a:solidFill>
                  </a:tcPr>
                </a:tc>
                <a:extLst>
                  <a:ext uri="{0D108BD9-81ED-4DB2-BD59-A6C34878D82A}">
                    <a16:rowId xmlns:a16="http://schemas.microsoft.com/office/drawing/2014/main" val="2721455304"/>
                  </a:ext>
                </a:extLst>
              </a:tr>
              <a:tr h="278130">
                <a:tc>
                  <a:txBody>
                    <a:bodyPr/>
                    <a:lstStyle/>
                    <a:p>
                      <a:pPr algn="ctr" fontAlgn="b"/>
                      <a:r>
                        <a:rPr lang="en-US" sz="1500" b="0" i="0" u="none" strike="noStrike">
                          <a:solidFill>
                            <a:srgbClr val="000000"/>
                          </a:solidFill>
                          <a:effectLst/>
                          <a:latin typeface="+mn-lt"/>
                        </a:rPr>
                        <a:t>56</a:t>
                      </a:r>
                    </a:p>
                  </a:txBody>
                  <a:tcPr marL="3572" marR="3572" marT="3572" marB="0" anchor="b"/>
                </a:tc>
                <a:tc>
                  <a:txBody>
                    <a:bodyPr/>
                    <a:lstStyle/>
                    <a:p>
                      <a:pPr algn="ctr" fontAlgn="b"/>
                      <a:r>
                        <a:rPr lang="en-US" sz="1500" b="0" i="0" u="none" strike="noStrike">
                          <a:solidFill>
                            <a:srgbClr val="000000"/>
                          </a:solidFill>
                          <a:effectLst/>
                          <a:latin typeface="+mn-lt"/>
                        </a:rPr>
                        <a:t>115</a:t>
                      </a:r>
                    </a:p>
                  </a:txBody>
                  <a:tcPr marL="3572" marR="3572" marT="3572" marB="0" anchor="b"/>
                </a:tc>
                <a:extLst>
                  <a:ext uri="{0D108BD9-81ED-4DB2-BD59-A6C34878D82A}">
                    <a16:rowId xmlns:a16="http://schemas.microsoft.com/office/drawing/2014/main" val="1132297154"/>
                  </a:ext>
                </a:extLst>
              </a:tr>
              <a:tr h="278130">
                <a:tc>
                  <a:txBody>
                    <a:bodyPr/>
                    <a:lstStyle/>
                    <a:p>
                      <a:pPr algn="ctr" fontAlgn="b"/>
                      <a:r>
                        <a:rPr lang="en-US" sz="1500" b="0" i="0" u="none" strike="noStrike">
                          <a:solidFill>
                            <a:srgbClr val="000000"/>
                          </a:solidFill>
                          <a:effectLst/>
                          <a:latin typeface="+mn-lt"/>
                        </a:rPr>
                        <a:t>61</a:t>
                      </a:r>
                    </a:p>
                  </a:txBody>
                  <a:tcPr marL="3572" marR="3572" marT="3572" marB="0" anchor="b"/>
                </a:tc>
                <a:tc>
                  <a:txBody>
                    <a:bodyPr/>
                    <a:lstStyle/>
                    <a:p>
                      <a:pPr algn="ctr" fontAlgn="b"/>
                      <a:r>
                        <a:rPr lang="en-US" sz="1500" b="0" i="0" u="none" strike="noStrike">
                          <a:solidFill>
                            <a:srgbClr val="000000"/>
                          </a:solidFill>
                          <a:effectLst/>
                          <a:latin typeface="+mn-lt"/>
                        </a:rPr>
                        <a:t>126</a:t>
                      </a:r>
                    </a:p>
                  </a:txBody>
                  <a:tcPr marL="3572" marR="3572" marT="3572" marB="0" anchor="b"/>
                </a:tc>
                <a:extLst>
                  <a:ext uri="{0D108BD9-81ED-4DB2-BD59-A6C34878D82A}">
                    <a16:rowId xmlns:a16="http://schemas.microsoft.com/office/drawing/2014/main" val="3889848011"/>
                  </a:ext>
                </a:extLst>
              </a:tr>
              <a:tr h="278130">
                <a:tc>
                  <a:txBody>
                    <a:bodyPr/>
                    <a:lstStyle/>
                    <a:p>
                      <a:pPr algn="ctr" fontAlgn="b"/>
                      <a:r>
                        <a:rPr lang="en-US" sz="1500" b="0" i="0" u="none" strike="noStrike">
                          <a:solidFill>
                            <a:srgbClr val="000000"/>
                          </a:solidFill>
                          <a:effectLst/>
                          <a:latin typeface="+mn-lt"/>
                        </a:rPr>
                        <a:t>67</a:t>
                      </a:r>
                    </a:p>
                  </a:txBody>
                  <a:tcPr marL="3572" marR="3572" marT="3572" marB="0" anchor="b"/>
                </a:tc>
                <a:tc>
                  <a:txBody>
                    <a:bodyPr/>
                    <a:lstStyle/>
                    <a:p>
                      <a:pPr algn="ctr" fontAlgn="b"/>
                      <a:r>
                        <a:rPr lang="en-US" sz="1500" b="0" i="0" u="none" strike="noStrike">
                          <a:solidFill>
                            <a:srgbClr val="000000"/>
                          </a:solidFill>
                          <a:effectLst/>
                          <a:latin typeface="+mn-lt"/>
                        </a:rPr>
                        <a:t>137</a:t>
                      </a:r>
                    </a:p>
                  </a:txBody>
                  <a:tcPr marL="3572" marR="3572" marT="3572" marB="0" anchor="b"/>
                </a:tc>
                <a:extLst>
                  <a:ext uri="{0D108BD9-81ED-4DB2-BD59-A6C34878D82A}">
                    <a16:rowId xmlns:a16="http://schemas.microsoft.com/office/drawing/2014/main" val="1928910409"/>
                  </a:ext>
                </a:extLst>
              </a:tr>
              <a:tr h="278130">
                <a:tc>
                  <a:txBody>
                    <a:bodyPr/>
                    <a:lstStyle/>
                    <a:p>
                      <a:pPr algn="ctr" fontAlgn="b"/>
                      <a:r>
                        <a:rPr lang="en-US" sz="1500" b="0" i="0" u="none" strike="noStrike">
                          <a:solidFill>
                            <a:srgbClr val="000000"/>
                          </a:solidFill>
                          <a:effectLst/>
                          <a:latin typeface="+mn-lt"/>
                        </a:rPr>
                        <a:t>72</a:t>
                      </a:r>
                    </a:p>
                  </a:txBody>
                  <a:tcPr marL="3572" marR="3572" marT="3572" marB="0" anchor="b"/>
                </a:tc>
                <a:tc>
                  <a:txBody>
                    <a:bodyPr/>
                    <a:lstStyle/>
                    <a:p>
                      <a:pPr algn="ctr" fontAlgn="b"/>
                      <a:r>
                        <a:rPr lang="en-US" sz="1500" b="0" i="0" u="none" strike="noStrike">
                          <a:solidFill>
                            <a:srgbClr val="000000"/>
                          </a:solidFill>
                          <a:effectLst/>
                          <a:latin typeface="+mn-lt"/>
                        </a:rPr>
                        <a:t>140</a:t>
                      </a:r>
                    </a:p>
                  </a:txBody>
                  <a:tcPr marL="3572" marR="3572" marT="3572" marB="0" anchor="b"/>
                </a:tc>
                <a:extLst>
                  <a:ext uri="{0D108BD9-81ED-4DB2-BD59-A6C34878D82A}">
                    <a16:rowId xmlns:a16="http://schemas.microsoft.com/office/drawing/2014/main" val="2921977110"/>
                  </a:ext>
                </a:extLst>
              </a:tr>
              <a:tr h="278130">
                <a:tc>
                  <a:txBody>
                    <a:bodyPr/>
                    <a:lstStyle/>
                    <a:p>
                      <a:pPr algn="ctr" fontAlgn="b"/>
                      <a:r>
                        <a:rPr lang="en-US" sz="1500" b="0" i="0" u="none" strike="noStrike">
                          <a:solidFill>
                            <a:srgbClr val="000000"/>
                          </a:solidFill>
                          <a:effectLst/>
                          <a:latin typeface="+mn-lt"/>
                        </a:rPr>
                        <a:t>76</a:t>
                      </a:r>
                    </a:p>
                  </a:txBody>
                  <a:tcPr marL="3572" marR="3572" marT="3572" marB="0" anchor="b"/>
                </a:tc>
                <a:tc>
                  <a:txBody>
                    <a:bodyPr/>
                    <a:lstStyle/>
                    <a:p>
                      <a:pPr algn="ctr" fontAlgn="b"/>
                      <a:r>
                        <a:rPr lang="en-US" sz="1500" b="0" i="0" u="none" strike="noStrike">
                          <a:solidFill>
                            <a:srgbClr val="000000"/>
                          </a:solidFill>
                          <a:effectLst/>
                          <a:latin typeface="+mn-lt"/>
                        </a:rPr>
                        <a:t>152</a:t>
                      </a:r>
                    </a:p>
                  </a:txBody>
                  <a:tcPr marL="3572" marR="3572" marT="3572" marB="0" anchor="b"/>
                </a:tc>
                <a:extLst>
                  <a:ext uri="{0D108BD9-81ED-4DB2-BD59-A6C34878D82A}">
                    <a16:rowId xmlns:a16="http://schemas.microsoft.com/office/drawing/2014/main" val="315773606"/>
                  </a:ext>
                </a:extLst>
              </a:tr>
              <a:tr h="278130">
                <a:tc>
                  <a:txBody>
                    <a:bodyPr/>
                    <a:lstStyle/>
                    <a:p>
                      <a:pPr algn="ctr" fontAlgn="b"/>
                      <a:r>
                        <a:rPr lang="en-US" sz="1500" b="0" i="0" u="none" strike="noStrike">
                          <a:solidFill>
                            <a:srgbClr val="000000"/>
                          </a:solidFill>
                          <a:effectLst/>
                          <a:latin typeface="+mn-lt"/>
                        </a:rPr>
                        <a:t>82</a:t>
                      </a:r>
                    </a:p>
                  </a:txBody>
                  <a:tcPr marL="3572" marR="3572" marT="3572" marB="0" anchor="b"/>
                </a:tc>
                <a:tc>
                  <a:txBody>
                    <a:bodyPr/>
                    <a:lstStyle/>
                    <a:p>
                      <a:pPr algn="ctr" fontAlgn="b"/>
                      <a:r>
                        <a:rPr lang="en-US" sz="1500" b="0" i="0" u="none" strike="noStrike">
                          <a:solidFill>
                            <a:srgbClr val="000000"/>
                          </a:solidFill>
                          <a:effectLst/>
                          <a:latin typeface="+mn-lt"/>
                        </a:rPr>
                        <a:t>156</a:t>
                      </a:r>
                    </a:p>
                  </a:txBody>
                  <a:tcPr marL="3572" marR="3572" marT="3572" marB="0" anchor="b"/>
                </a:tc>
                <a:extLst>
                  <a:ext uri="{0D108BD9-81ED-4DB2-BD59-A6C34878D82A}">
                    <a16:rowId xmlns:a16="http://schemas.microsoft.com/office/drawing/2014/main" val="1295556497"/>
                  </a:ext>
                </a:extLst>
              </a:tr>
            </a:tbl>
          </a:graphicData>
        </a:graphic>
      </p:graphicFrame>
      <p:grpSp>
        <p:nvGrpSpPr>
          <p:cNvPr id="29" name="Cycle Rentals">
            <a:extLst>
              <a:ext uri="{FF2B5EF4-FFF2-40B4-BE49-F238E27FC236}">
                <a16:creationId xmlns:a16="http://schemas.microsoft.com/office/drawing/2014/main" id="{149E037E-846A-46BC-805A-CABACD36CAB4}"/>
              </a:ext>
            </a:extLst>
          </p:cNvPr>
          <p:cNvGrpSpPr/>
          <p:nvPr/>
        </p:nvGrpSpPr>
        <p:grpSpPr>
          <a:xfrm>
            <a:off x="1927586" y="1199397"/>
            <a:ext cx="596989" cy="465178"/>
            <a:chOff x="9568107" y="986071"/>
            <a:chExt cx="795985" cy="620237"/>
          </a:xfrm>
          <a:solidFill>
            <a:schemeClr val="bg1"/>
          </a:solidFill>
        </p:grpSpPr>
        <p:pic>
          <p:nvPicPr>
            <p:cNvPr id="4" name="Graphic 3" descr="Cycling">
              <a:extLst>
                <a:ext uri="{FF2B5EF4-FFF2-40B4-BE49-F238E27FC236}">
                  <a16:creationId xmlns:a16="http://schemas.microsoft.com/office/drawing/2014/main" id="{45B0B5CC-DFFA-4941-ADC6-FAC982ABA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3917" y="1046133"/>
              <a:ext cx="560175" cy="560175"/>
            </a:xfrm>
            <a:prstGeom prst="rect">
              <a:avLst/>
            </a:prstGeom>
          </p:spPr>
        </p:pic>
        <p:pic>
          <p:nvPicPr>
            <p:cNvPr id="8" name="Graphic 7" descr="Cycling">
              <a:extLst>
                <a:ext uri="{FF2B5EF4-FFF2-40B4-BE49-F238E27FC236}">
                  <a16:creationId xmlns:a16="http://schemas.microsoft.com/office/drawing/2014/main" id="{455C9C94-0692-4AC0-A6D4-4DD509F06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8107" y="986071"/>
              <a:ext cx="560174" cy="560174"/>
            </a:xfrm>
            <a:prstGeom prst="rect">
              <a:avLst/>
            </a:prstGeom>
          </p:spPr>
        </p:pic>
      </p:grpSp>
      <p:grpSp>
        <p:nvGrpSpPr>
          <p:cNvPr id="28" name="Temperature">
            <a:extLst>
              <a:ext uri="{FF2B5EF4-FFF2-40B4-BE49-F238E27FC236}">
                <a16:creationId xmlns:a16="http://schemas.microsoft.com/office/drawing/2014/main" id="{D4E62425-6173-4AFA-BF3C-35A22B4CF5B4}"/>
              </a:ext>
            </a:extLst>
          </p:cNvPr>
          <p:cNvGrpSpPr/>
          <p:nvPr/>
        </p:nvGrpSpPr>
        <p:grpSpPr>
          <a:xfrm>
            <a:off x="822093" y="1165383"/>
            <a:ext cx="668857" cy="534850"/>
            <a:chOff x="8638055" y="916201"/>
            <a:chExt cx="891809" cy="713133"/>
          </a:xfrm>
          <a:solidFill>
            <a:schemeClr val="bg1"/>
          </a:solidFill>
        </p:grpSpPr>
        <p:pic>
          <p:nvPicPr>
            <p:cNvPr id="21" name="Graphic 20" descr="Partial sun">
              <a:extLst>
                <a:ext uri="{FF2B5EF4-FFF2-40B4-BE49-F238E27FC236}">
                  <a16:creationId xmlns:a16="http://schemas.microsoft.com/office/drawing/2014/main" id="{388B7073-BDD0-49DC-AEFE-1EE843FD0D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99820" y="916201"/>
              <a:ext cx="630044" cy="630044"/>
            </a:xfrm>
            <a:prstGeom prst="rect">
              <a:avLst/>
            </a:prstGeom>
          </p:spPr>
        </p:pic>
        <p:pic>
          <p:nvPicPr>
            <p:cNvPr id="25" name="Graphic 24" descr="Thermometer">
              <a:extLst>
                <a:ext uri="{FF2B5EF4-FFF2-40B4-BE49-F238E27FC236}">
                  <a16:creationId xmlns:a16="http://schemas.microsoft.com/office/drawing/2014/main" id="{0E6211BC-7F48-41FB-8E59-DC11B2442F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8055" y="1105805"/>
              <a:ext cx="523529" cy="523529"/>
            </a:xfrm>
            <a:prstGeom prst="rect">
              <a:avLst/>
            </a:prstGeom>
          </p:spPr>
        </p:pic>
      </p:grpSp>
      <p:graphicFrame>
        <p:nvGraphicFramePr>
          <p:cNvPr id="32" name="Training Chart">
            <a:extLst>
              <a:ext uri="{FF2B5EF4-FFF2-40B4-BE49-F238E27FC236}">
                <a16:creationId xmlns:a16="http://schemas.microsoft.com/office/drawing/2014/main" id="{9002CF04-C71A-4603-BA23-C64EC3E60ECA}"/>
              </a:ext>
            </a:extLst>
          </p:cNvPr>
          <p:cNvGraphicFramePr/>
          <p:nvPr/>
        </p:nvGraphicFramePr>
        <p:xfrm>
          <a:off x="4402315" y="1165383"/>
          <a:ext cx="3950588" cy="335183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7" name="Validation Data">
            <a:extLst>
              <a:ext uri="{FF2B5EF4-FFF2-40B4-BE49-F238E27FC236}">
                <a16:creationId xmlns:a16="http://schemas.microsoft.com/office/drawing/2014/main" id="{B6659336-79CF-4327-944D-3719541C20FF}"/>
              </a:ext>
            </a:extLst>
          </p:cNvPr>
          <p:cNvGraphicFramePr>
            <a:graphicFrameLocks noGrp="1"/>
          </p:cNvGraphicFramePr>
          <p:nvPr/>
        </p:nvGraphicFramePr>
        <p:xfrm>
          <a:off x="581781" y="3555923"/>
          <a:ext cx="2302622" cy="1390650"/>
        </p:xfrm>
        <a:graphic>
          <a:graphicData uri="http://schemas.openxmlformats.org/drawingml/2006/table">
            <a:tbl>
              <a:tblPr firstRow="1" bandRow="1">
                <a:tableStyleId>{5940675A-B579-460E-94D1-54222C63F5DA}</a:tableStyleId>
              </a:tblPr>
              <a:tblGrid>
                <a:gridCol w="1130475">
                  <a:extLst>
                    <a:ext uri="{9D8B030D-6E8A-4147-A177-3AD203B41FA5}">
                      <a16:colId xmlns:a16="http://schemas.microsoft.com/office/drawing/2014/main" val="1346378996"/>
                    </a:ext>
                  </a:extLst>
                </a:gridCol>
                <a:gridCol w="1172147">
                  <a:extLst>
                    <a:ext uri="{9D8B030D-6E8A-4147-A177-3AD203B41FA5}">
                      <a16:colId xmlns:a16="http://schemas.microsoft.com/office/drawing/2014/main" val="4033911449"/>
                    </a:ext>
                  </a:extLst>
                </a:gridCol>
              </a:tblGrid>
              <a:tr h="278130">
                <a:tc>
                  <a:txBody>
                    <a:bodyPr/>
                    <a:lstStyle/>
                    <a:p>
                      <a:pPr algn="ctr" rtl="0" fontAlgn="b"/>
                      <a:r>
                        <a:rPr lang="en-US" sz="1500" b="0" i="0" u="none" strike="noStrike">
                          <a:solidFill>
                            <a:srgbClr val="000000"/>
                          </a:solidFill>
                          <a:effectLst/>
                          <a:latin typeface="Segoe UI" panose="020B0502040204020203" pitchFamily="34" charset="0"/>
                        </a:rPr>
                        <a:t>54</a:t>
                      </a:r>
                    </a:p>
                  </a:txBody>
                  <a:tcPr marL="3572" marR="3572" marT="3572" marB="0" anchor="b"/>
                </a:tc>
                <a:tc>
                  <a:txBody>
                    <a:bodyPr/>
                    <a:lstStyle/>
                    <a:p>
                      <a:pPr algn="ctr" fontAlgn="b"/>
                      <a:r>
                        <a:rPr lang="en-US" sz="1500" b="0" i="0" u="none" strike="noStrike">
                          <a:solidFill>
                            <a:srgbClr val="000000"/>
                          </a:solidFill>
                          <a:effectLst/>
                          <a:latin typeface="+mn-lt"/>
                        </a:rPr>
                        <a:t>114</a:t>
                      </a:r>
                    </a:p>
                  </a:txBody>
                  <a:tcPr marL="3572" marR="3572" marT="3572" marB="0" anchor="b"/>
                </a:tc>
                <a:extLst>
                  <a:ext uri="{0D108BD9-81ED-4DB2-BD59-A6C34878D82A}">
                    <a16:rowId xmlns:a16="http://schemas.microsoft.com/office/drawing/2014/main" val="1132297154"/>
                  </a:ext>
                </a:extLst>
              </a:tr>
              <a:tr h="278130">
                <a:tc>
                  <a:txBody>
                    <a:bodyPr/>
                    <a:lstStyle/>
                    <a:p>
                      <a:pPr algn="ctr" rtl="0" fontAlgn="b"/>
                      <a:r>
                        <a:rPr lang="en-US" sz="1500" b="0" i="0" u="none" strike="noStrike">
                          <a:solidFill>
                            <a:srgbClr val="000000"/>
                          </a:solidFill>
                          <a:effectLst/>
                          <a:latin typeface="Segoe UI" panose="020B0502040204020203" pitchFamily="34" charset="0"/>
                        </a:rPr>
                        <a:t>62</a:t>
                      </a:r>
                    </a:p>
                  </a:txBody>
                  <a:tcPr marL="3572" marR="3572" marT="3572" marB="0" anchor="b"/>
                </a:tc>
                <a:tc>
                  <a:txBody>
                    <a:bodyPr/>
                    <a:lstStyle/>
                    <a:p>
                      <a:pPr algn="ctr" fontAlgn="b"/>
                      <a:r>
                        <a:rPr lang="en-US" sz="1500" b="0" i="0" u="none" strike="noStrike">
                          <a:solidFill>
                            <a:srgbClr val="000000"/>
                          </a:solidFill>
                          <a:effectLst/>
                          <a:latin typeface="+mn-lt"/>
                        </a:rPr>
                        <a:t>129</a:t>
                      </a:r>
                    </a:p>
                  </a:txBody>
                  <a:tcPr marL="3572" marR="3572" marT="3572" marB="0" anchor="b"/>
                </a:tc>
                <a:extLst>
                  <a:ext uri="{0D108BD9-81ED-4DB2-BD59-A6C34878D82A}">
                    <a16:rowId xmlns:a16="http://schemas.microsoft.com/office/drawing/2014/main" val="3889848011"/>
                  </a:ext>
                </a:extLst>
              </a:tr>
              <a:tr h="278130">
                <a:tc>
                  <a:txBody>
                    <a:bodyPr/>
                    <a:lstStyle/>
                    <a:p>
                      <a:pPr algn="ctr" rtl="0" fontAlgn="b"/>
                      <a:r>
                        <a:rPr lang="en-US" sz="1500" b="0" i="0" u="none" strike="noStrike">
                          <a:solidFill>
                            <a:srgbClr val="000000"/>
                          </a:solidFill>
                          <a:effectLst/>
                          <a:latin typeface="Segoe UI" panose="020B0502040204020203" pitchFamily="34" charset="0"/>
                        </a:rPr>
                        <a:t>68</a:t>
                      </a:r>
                    </a:p>
                  </a:txBody>
                  <a:tcPr marL="3572" marR="3572" marT="3572" marB="0" anchor="b"/>
                </a:tc>
                <a:tc>
                  <a:txBody>
                    <a:bodyPr/>
                    <a:lstStyle/>
                    <a:p>
                      <a:pPr algn="ctr" fontAlgn="b"/>
                      <a:r>
                        <a:rPr lang="en-US" sz="1500" b="0" i="0" u="none" strike="noStrike">
                          <a:solidFill>
                            <a:srgbClr val="000000"/>
                          </a:solidFill>
                          <a:effectLst/>
                          <a:latin typeface="+mn-lt"/>
                        </a:rPr>
                        <a:t>130</a:t>
                      </a:r>
                    </a:p>
                  </a:txBody>
                  <a:tcPr marL="3572" marR="3572" marT="3572" marB="0" anchor="b"/>
                </a:tc>
                <a:extLst>
                  <a:ext uri="{0D108BD9-81ED-4DB2-BD59-A6C34878D82A}">
                    <a16:rowId xmlns:a16="http://schemas.microsoft.com/office/drawing/2014/main" val="1928910409"/>
                  </a:ext>
                </a:extLst>
              </a:tr>
              <a:tr h="278130">
                <a:tc>
                  <a:txBody>
                    <a:bodyPr/>
                    <a:lstStyle/>
                    <a:p>
                      <a:pPr algn="ctr" rtl="0" fontAlgn="b"/>
                      <a:r>
                        <a:rPr lang="en-US" sz="1500" b="0" i="0" u="none" strike="noStrike">
                          <a:solidFill>
                            <a:srgbClr val="000000"/>
                          </a:solidFill>
                          <a:effectLst/>
                          <a:latin typeface="Segoe UI" panose="020B0502040204020203" pitchFamily="34" charset="0"/>
                        </a:rPr>
                        <a:t>74</a:t>
                      </a:r>
                    </a:p>
                  </a:txBody>
                  <a:tcPr marL="3572" marR="3572" marT="3572" marB="0" anchor="b"/>
                </a:tc>
                <a:tc>
                  <a:txBody>
                    <a:bodyPr/>
                    <a:lstStyle/>
                    <a:p>
                      <a:pPr algn="ctr" fontAlgn="b"/>
                      <a:r>
                        <a:rPr lang="en-US" sz="1500" b="0" i="0" u="none" strike="noStrike">
                          <a:solidFill>
                            <a:srgbClr val="000000"/>
                          </a:solidFill>
                          <a:effectLst/>
                          <a:latin typeface="+mn-lt"/>
                        </a:rPr>
                        <a:t>152</a:t>
                      </a:r>
                    </a:p>
                  </a:txBody>
                  <a:tcPr marL="3572" marR="3572" marT="3572" marB="0" anchor="b"/>
                </a:tc>
                <a:extLst>
                  <a:ext uri="{0D108BD9-81ED-4DB2-BD59-A6C34878D82A}">
                    <a16:rowId xmlns:a16="http://schemas.microsoft.com/office/drawing/2014/main" val="2921977110"/>
                  </a:ext>
                </a:extLst>
              </a:tr>
              <a:tr h="278130">
                <a:tc>
                  <a:txBody>
                    <a:bodyPr/>
                    <a:lstStyle/>
                    <a:p>
                      <a:pPr algn="ctr" rtl="0" fontAlgn="b"/>
                      <a:r>
                        <a:rPr lang="en-US" sz="1500" b="0" i="0" u="none" strike="noStrike">
                          <a:solidFill>
                            <a:srgbClr val="000000"/>
                          </a:solidFill>
                          <a:effectLst/>
                          <a:latin typeface="Segoe UI" panose="020B0502040204020203" pitchFamily="34" charset="0"/>
                        </a:rPr>
                        <a:t>80</a:t>
                      </a:r>
                    </a:p>
                  </a:txBody>
                  <a:tcPr marL="3572" marR="3572" marT="3572" marB="0" anchor="b"/>
                </a:tc>
                <a:tc>
                  <a:txBody>
                    <a:bodyPr/>
                    <a:lstStyle/>
                    <a:p>
                      <a:pPr algn="ctr" fontAlgn="b"/>
                      <a:r>
                        <a:rPr lang="en-US" sz="1500" b="0" i="0" u="none" strike="noStrike">
                          <a:solidFill>
                            <a:srgbClr val="000000"/>
                          </a:solidFill>
                          <a:effectLst/>
                          <a:latin typeface="+mn-lt"/>
                        </a:rPr>
                        <a:t>154</a:t>
                      </a:r>
                    </a:p>
                  </a:txBody>
                  <a:tcPr marL="3572" marR="3572" marT="3572" marB="0" anchor="b"/>
                </a:tc>
                <a:extLst>
                  <a:ext uri="{0D108BD9-81ED-4DB2-BD59-A6C34878D82A}">
                    <a16:rowId xmlns:a16="http://schemas.microsoft.com/office/drawing/2014/main" val="315773606"/>
                  </a:ext>
                </a:extLst>
              </a:tr>
            </a:tbl>
          </a:graphicData>
        </a:graphic>
      </p:graphicFrame>
      <p:sp>
        <p:nvSpPr>
          <p:cNvPr id="38" name="Training">
            <a:extLst>
              <a:ext uri="{FF2B5EF4-FFF2-40B4-BE49-F238E27FC236}">
                <a16:creationId xmlns:a16="http://schemas.microsoft.com/office/drawing/2014/main" id="{A4541DDE-404F-495F-9CEE-51F260174A02}"/>
              </a:ext>
            </a:extLst>
          </p:cNvPr>
          <p:cNvSpPr txBox="1"/>
          <p:nvPr/>
        </p:nvSpPr>
        <p:spPr>
          <a:xfrm rot="16200000">
            <a:off x="94197" y="2456333"/>
            <a:ext cx="617285"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Training</a:t>
            </a:r>
          </a:p>
        </p:txBody>
      </p:sp>
      <p:sp>
        <p:nvSpPr>
          <p:cNvPr id="39" name="Validation">
            <a:extLst>
              <a:ext uri="{FF2B5EF4-FFF2-40B4-BE49-F238E27FC236}">
                <a16:creationId xmlns:a16="http://schemas.microsoft.com/office/drawing/2014/main" id="{E4A4CFA2-43A9-4448-958F-8CE0E2D106BD}"/>
              </a:ext>
            </a:extLst>
          </p:cNvPr>
          <p:cNvSpPr txBox="1"/>
          <p:nvPr/>
        </p:nvSpPr>
        <p:spPr>
          <a:xfrm rot="16200000">
            <a:off x="12347" y="4214892"/>
            <a:ext cx="780983"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Validation</a:t>
            </a:r>
          </a:p>
        </p:txBody>
      </p:sp>
      <p:graphicFrame>
        <p:nvGraphicFramePr>
          <p:cNvPr id="40" name="Predictions">
            <a:extLst>
              <a:ext uri="{FF2B5EF4-FFF2-40B4-BE49-F238E27FC236}">
                <a16:creationId xmlns:a16="http://schemas.microsoft.com/office/drawing/2014/main" id="{80252197-84DE-4A11-A021-EA92D09D534E}"/>
              </a:ext>
            </a:extLst>
          </p:cNvPr>
          <p:cNvGraphicFramePr>
            <a:graphicFrameLocks noGrp="1"/>
          </p:cNvGraphicFramePr>
          <p:nvPr/>
        </p:nvGraphicFramePr>
        <p:xfrm>
          <a:off x="2924185" y="2925152"/>
          <a:ext cx="1172147" cy="2112410"/>
        </p:xfrm>
        <a:graphic>
          <a:graphicData uri="http://schemas.openxmlformats.org/drawingml/2006/table">
            <a:tbl>
              <a:tblPr firstRow="1" bandRow="1">
                <a:tableStyleId>{5940675A-B579-460E-94D1-54222C63F5DA}</a:tableStyleId>
              </a:tblPr>
              <a:tblGrid>
                <a:gridCol w="1172147">
                  <a:extLst>
                    <a:ext uri="{9D8B030D-6E8A-4147-A177-3AD203B41FA5}">
                      <a16:colId xmlns:a16="http://schemas.microsoft.com/office/drawing/2014/main" val="4033911449"/>
                    </a:ext>
                  </a:extLst>
                </a:gridCol>
              </a:tblGrid>
              <a:tr h="721760">
                <a:tc>
                  <a:txBody>
                    <a:bodyPr/>
                    <a:lstStyle/>
                    <a:p>
                      <a:pPr algn="ctr"/>
                      <a:r>
                        <a:rPr lang="cy-GB" sz="1800" b="0">
                          <a:solidFill>
                            <a:srgbClr val="40CDF5"/>
                          </a:solidFill>
                        </a:rPr>
                        <a:t>ŷ</a:t>
                      </a:r>
                      <a:endParaRPr lang="en-US" sz="1800" b="0">
                        <a:solidFill>
                          <a:srgbClr val="40CDF5"/>
                        </a:solidFill>
                      </a:endParaRPr>
                    </a:p>
                  </a:txBody>
                  <a:tcPr marL="68580" marR="68580" marT="34290" marB="34290" anchor="b">
                    <a:solidFill>
                      <a:schemeClr val="accent1"/>
                    </a:solidFill>
                  </a:tcPr>
                </a:tc>
                <a:extLst>
                  <a:ext uri="{0D108BD9-81ED-4DB2-BD59-A6C34878D82A}">
                    <a16:rowId xmlns:a16="http://schemas.microsoft.com/office/drawing/2014/main" val="2721455304"/>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116</a:t>
                      </a:r>
                    </a:p>
                  </a:txBody>
                  <a:tcPr marL="3572" marR="3572" marT="3572" marB="0" anchor="b"/>
                </a:tc>
                <a:extLst>
                  <a:ext uri="{0D108BD9-81ED-4DB2-BD59-A6C34878D82A}">
                    <a16:rowId xmlns:a16="http://schemas.microsoft.com/office/drawing/2014/main" val="1132297154"/>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128</a:t>
                      </a:r>
                    </a:p>
                  </a:txBody>
                  <a:tcPr marL="3572" marR="3572" marT="3572" marB="0" anchor="b"/>
                </a:tc>
                <a:extLst>
                  <a:ext uri="{0D108BD9-81ED-4DB2-BD59-A6C34878D82A}">
                    <a16:rowId xmlns:a16="http://schemas.microsoft.com/office/drawing/2014/main" val="3889848011"/>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137</a:t>
                      </a:r>
                    </a:p>
                  </a:txBody>
                  <a:tcPr marL="3572" marR="3572" marT="3572" marB="0" anchor="b"/>
                </a:tc>
                <a:extLst>
                  <a:ext uri="{0D108BD9-81ED-4DB2-BD59-A6C34878D82A}">
                    <a16:rowId xmlns:a16="http://schemas.microsoft.com/office/drawing/2014/main" val="1928910409"/>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146</a:t>
                      </a:r>
                    </a:p>
                  </a:txBody>
                  <a:tcPr marL="3572" marR="3572" marT="3572" marB="0" anchor="b"/>
                </a:tc>
                <a:extLst>
                  <a:ext uri="{0D108BD9-81ED-4DB2-BD59-A6C34878D82A}">
                    <a16:rowId xmlns:a16="http://schemas.microsoft.com/office/drawing/2014/main" val="2921977110"/>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155</a:t>
                      </a:r>
                    </a:p>
                  </a:txBody>
                  <a:tcPr marL="3572" marR="3572" marT="3572" marB="0" anchor="b"/>
                </a:tc>
                <a:extLst>
                  <a:ext uri="{0D108BD9-81ED-4DB2-BD59-A6C34878D82A}">
                    <a16:rowId xmlns:a16="http://schemas.microsoft.com/office/drawing/2014/main" val="315773606"/>
                  </a:ext>
                </a:extLst>
              </a:tr>
            </a:tbl>
          </a:graphicData>
        </a:graphic>
      </p:graphicFrame>
      <p:sp>
        <p:nvSpPr>
          <p:cNvPr id="41" name="f(x)">
            <a:extLst>
              <a:ext uri="{FF2B5EF4-FFF2-40B4-BE49-F238E27FC236}">
                <a16:creationId xmlns:a16="http://schemas.microsoft.com/office/drawing/2014/main" id="{C1EF4717-75DE-44A8-856F-14B100A12B0F}"/>
              </a:ext>
            </a:extLst>
          </p:cNvPr>
          <p:cNvSpPr txBox="1"/>
          <p:nvPr/>
        </p:nvSpPr>
        <p:spPr>
          <a:xfrm>
            <a:off x="3260799" y="2941015"/>
            <a:ext cx="429605" cy="415498"/>
          </a:xfrm>
          <a:prstGeom prst="rect">
            <a:avLst/>
          </a:prstGeom>
          <a:noFill/>
        </p:spPr>
        <p:txBody>
          <a:bodyPr wrap="none" lIns="0" tIns="0" rIns="0" bIns="0" rtlCol="0">
            <a:spAutoFit/>
          </a:bodyPr>
          <a:lstStyle/>
          <a:p>
            <a:pPr algn="l"/>
            <a:r>
              <a:rPr lang="en-US" sz="2700" i="1">
                <a:solidFill>
                  <a:schemeClr val="bg1"/>
                </a:solidFill>
                <a:latin typeface="Calibri Light" panose="020F0302020204030204" pitchFamily="34" charset="0"/>
                <a:cs typeface="Calibri Light" panose="020F0302020204030204" pitchFamily="34" charset="0"/>
              </a:rPr>
              <a:t>f</a:t>
            </a:r>
            <a:r>
              <a:rPr lang="en-US" sz="2700">
                <a:solidFill>
                  <a:schemeClr val="bg1"/>
                </a:solidFill>
              </a:rPr>
              <a:t>(</a:t>
            </a:r>
            <a:r>
              <a:rPr lang="en-US" sz="2100">
                <a:solidFill>
                  <a:schemeClr val="bg1"/>
                </a:solidFill>
              </a:rPr>
              <a:t>x</a:t>
            </a:r>
            <a:r>
              <a:rPr lang="en-US" sz="2700">
                <a:solidFill>
                  <a:schemeClr val="bg1"/>
                </a:solidFill>
              </a:rPr>
              <a:t>)</a:t>
            </a:r>
          </a:p>
        </p:txBody>
      </p:sp>
      <p:graphicFrame>
        <p:nvGraphicFramePr>
          <p:cNvPr id="54" name="Validation Chart">
            <a:extLst>
              <a:ext uri="{FF2B5EF4-FFF2-40B4-BE49-F238E27FC236}">
                <a16:creationId xmlns:a16="http://schemas.microsoft.com/office/drawing/2014/main" id="{91A35F7D-ED40-4001-BC7C-0D59FF161BAC}"/>
              </a:ext>
            </a:extLst>
          </p:cNvPr>
          <p:cNvGraphicFramePr/>
          <p:nvPr/>
        </p:nvGraphicFramePr>
        <p:xfrm>
          <a:off x="4402315" y="1165383"/>
          <a:ext cx="3963812" cy="3351830"/>
        </p:xfrm>
        <a:graphic>
          <a:graphicData uri="http://schemas.openxmlformats.org/drawingml/2006/chart">
            <c:chart xmlns:c="http://schemas.openxmlformats.org/drawingml/2006/chart" xmlns:r="http://schemas.openxmlformats.org/officeDocument/2006/relationships" r:id="rId12"/>
          </a:graphicData>
        </a:graphic>
      </p:graphicFrame>
      <p:cxnSp>
        <p:nvCxnSpPr>
          <p:cNvPr id="34" name="Regression Line">
            <a:extLst>
              <a:ext uri="{FF2B5EF4-FFF2-40B4-BE49-F238E27FC236}">
                <a16:creationId xmlns:a16="http://schemas.microsoft.com/office/drawing/2014/main" id="{063D58BB-23F4-4027-9E30-E367E567BEE4}"/>
              </a:ext>
            </a:extLst>
          </p:cNvPr>
          <p:cNvCxnSpPr>
            <a:cxnSpLocks/>
          </p:cNvCxnSpPr>
          <p:nvPr/>
        </p:nvCxnSpPr>
        <p:spPr>
          <a:xfrm flipV="1">
            <a:off x="4995949" y="1244445"/>
            <a:ext cx="3139346" cy="2277023"/>
          </a:xfrm>
          <a:prstGeom prst="line">
            <a:avLst/>
          </a:prstGeom>
          <a:ln w="57150">
            <a:solidFill>
              <a:srgbClr val="40CDF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Intercept">
            <a:extLst>
              <a:ext uri="{FF2B5EF4-FFF2-40B4-BE49-F238E27FC236}">
                <a16:creationId xmlns:a16="http://schemas.microsoft.com/office/drawing/2014/main" id="{01515CDF-BE80-40BC-A570-D27D9D102C6F}"/>
              </a:ext>
            </a:extLst>
          </p:cNvPr>
          <p:cNvSpPr txBox="1"/>
          <p:nvPr/>
        </p:nvSpPr>
        <p:spPr>
          <a:xfrm>
            <a:off x="5010348" y="3178088"/>
            <a:ext cx="342554" cy="324594"/>
          </a:xfrm>
          <a:prstGeom prst="ellipse">
            <a:avLst/>
          </a:prstGeom>
          <a:solidFill>
            <a:schemeClr val="bg1"/>
          </a:solidFill>
          <a:ln w="38100">
            <a:solidFill>
              <a:srgbClr val="40CDF5"/>
            </a:solidFill>
          </a:ln>
        </p:spPr>
        <p:txBody>
          <a:bodyPr wrap="square" lIns="0" tIns="0" rIns="0" bIns="0" rtlCol="0">
            <a:spAutoFit/>
          </a:bodyPr>
          <a:lstStyle/>
          <a:p>
            <a:pPr algn="ctr"/>
            <a:r>
              <a:rPr lang="en-US" sz="1500">
                <a:solidFill>
                  <a:schemeClr val="accent1"/>
                </a:solidFill>
              </a:rPr>
              <a:t>35</a:t>
            </a:r>
          </a:p>
        </p:txBody>
      </p:sp>
      <p:sp>
        <p:nvSpPr>
          <p:cNvPr id="52" name="regression function">
            <a:extLst>
              <a:ext uri="{FF2B5EF4-FFF2-40B4-BE49-F238E27FC236}">
                <a16:creationId xmlns:a16="http://schemas.microsoft.com/office/drawing/2014/main" id="{D838691E-16C2-4746-9C29-B3E19AC443F4}"/>
              </a:ext>
            </a:extLst>
          </p:cNvPr>
          <p:cNvSpPr txBox="1"/>
          <p:nvPr/>
        </p:nvSpPr>
        <p:spPr>
          <a:xfrm>
            <a:off x="5694951" y="3276037"/>
            <a:ext cx="1870705" cy="415498"/>
          </a:xfrm>
          <a:prstGeom prst="rect">
            <a:avLst/>
          </a:prstGeom>
          <a:noFill/>
        </p:spPr>
        <p:txBody>
          <a:bodyPr wrap="none" lIns="0" tIns="0" rIns="0" bIns="0" rtlCol="0">
            <a:spAutoFit/>
          </a:bodyPr>
          <a:lstStyle/>
          <a:p>
            <a:pPr algn="l"/>
            <a:r>
              <a:rPr lang="en-US" sz="2700" i="1">
                <a:gradFill>
                  <a:gsLst>
                    <a:gs pos="2917">
                      <a:schemeClr val="tx1"/>
                    </a:gs>
                    <a:gs pos="30000">
                      <a:schemeClr val="tx1"/>
                    </a:gs>
                  </a:gsLst>
                  <a:lin ang="5400000" scaled="0"/>
                </a:gradFill>
                <a:latin typeface="Calibri Light" panose="020F0302020204030204" pitchFamily="34" charset="0"/>
                <a:cs typeface="Calibri Light" panose="020F0302020204030204" pitchFamily="34" charset="0"/>
              </a:rPr>
              <a:t>f</a:t>
            </a:r>
            <a:r>
              <a:rPr lang="en-US" sz="2700">
                <a:gradFill>
                  <a:gsLst>
                    <a:gs pos="2917">
                      <a:schemeClr val="tx1"/>
                    </a:gs>
                    <a:gs pos="30000">
                      <a:schemeClr val="tx1"/>
                    </a:gs>
                  </a:gsLst>
                  <a:lin ang="5400000" scaled="0"/>
                </a:gradFill>
              </a:rPr>
              <a:t>(</a:t>
            </a:r>
            <a:r>
              <a:rPr lang="en-US" sz="2100" i="1">
                <a:gradFill>
                  <a:gsLst>
                    <a:gs pos="2917">
                      <a:schemeClr val="tx1"/>
                    </a:gs>
                    <a:gs pos="30000">
                      <a:schemeClr val="tx1"/>
                    </a:gs>
                  </a:gsLst>
                  <a:lin ang="5400000" scaled="0"/>
                </a:gradFill>
              </a:rPr>
              <a:t>x</a:t>
            </a:r>
            <a:r>
              <a:rPr lang="en-US" sz="2700">
                <a:gradFill>
                  <a:gsLst>
                    <a:gs pos="2917">
                      <a:schemeClr val="tx1"/>
                    </a:gs>
                    <a:gs pos="30000">
                      <a:schemeClr val="tx1"/>
                    </a:gs>
                  </a:gsLst>
                  <a:lin ang="5400000" scaled="0"/>
                </a:gradFill>
              </a:rPr>
              <a:t>)=35 + 1.5</a:t>
            </a:r>
            <a:r>
              <a:rPr lang="en-US" sz="2700" i="1">
                <a:gradFill>
                  <a:gsLst>
                    <a:gs pos="2917">
                      <a:schemeClr val="tx1"/>
                    </a:gs>
                    <a:gs pos="30000">
                      <a:schemeClr val="tx1"/>
                    </a:gs>
                  </a:gsLst>
                  <a:lin ang="5400000" scaled="0"/>
                </a:gradFill>
              </a:rPr>
              <a:t>x</a:t>
            </a:r>
          </a:p>
        </p:txBody>
      </p:sp>
      <p:grpSp>
        <p:nvGrpSpPr>
          <p:cNvPr id="62" name="Slope">
            <a:extLst>
              <a:ext uri="{FF2B5EF4-FFF2-40B4-BE49-F238E27FC236}">
                <a16:creationId xmlns:a16="http://schemas.microsoft.com/office/drawing/2014/main" id="{4E3D4CC0-E0BD-4E76-AADA-9E02CE3B1580}"/>
              </a:ext>
            </a:extLst>
          </p:cNvPr>
          <p:cNvGrpSpPr/>
          <p:nvPr/>
        </p:nvGrpSpPr>
        <p:grpSpPr>
          <a:xfrm>
            <a:off x="5726702" y="2724738"/>
            <a:ext cx="736235" cy="552076"/>
            <a:chOff x="7635597" y="3632983"/>
            <a:chExt cx="981646" cy="736101"/>
          </a:xfrm>
        </p:grpSpPr>
        <p:cxnSp>
          <p:nvCxnSpPr>
            <p:cNvPr id="46" name="Straight Arrow Connector 45">
              <a:extLst>
                <a:ext uri="{FF2B5EF4-FFF2-40B4-BE49-F238E27FC236}">
                  <a16:creationId xmlns:a16="http://schemas.microsoft.com/office/drawing/2014/main" id="{6ECD7F56-EBC3-4E74-BBC0-8FC9AD3EEA94}"/>
                </a:ext>
              </a:extLst>
            </p:cNvPr>
            <p:cNvCxnSpPr>
              <a:cxnSpLocks/>
            </p:cNvCxnSpPr>
            <p:nvPr/>
          </p:nvCxnSpPr>
          <p:spPr>
            <a:xfrm flipV="1">
              <a:off x="8174990" y="3632983"/>
              <a:ext cx="0" cy="440076"/>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F474315-DE62-477C-AB85-B81A5352C962}"/>
                </a:ext>
              </a:extLst>
            </p:cNvPr>
            <p:cNvSpPr txBox="1"/>
            <p:nvPr/>
          </p:nvSpPr>
          <p:spPr>
            <a:xfrm>
              <a:off x="7664938" y="4061308"/>
              <a:ext cx="456739" cy="307776"/>
            </a:xfrm>
            <a:prstGeom prst="rect">
              <a:avLst/>
            </a:prstGeom>
            <a:noFill/>
            <a:ln w="38100">
              <a:noFill/>
            </a:ln>
          </p:spPr>
          <p:txBody>
            <a:bodyPr wrap="square" lIns="0" tIns="0" rIns="0" bIns="0" rtlCol="0">
              <a:spAutoFit/>
            </a:bodyPr>
            <a:lstStyle/>
            <a:p>
              <a:pPr algn="ctr"/>
              <a:r>
                <a:rPr lang="en-US" sz="1500">
                  <a:solidFill>
                    <a:schemeClr val="accent1"/>
                  </a:solidFill>
                </a:rPr>
                <a:t>1</a:t>
              </a:r>
            </a:p>
          </p:txBody>
        </p:sp>
        <p:sp>
          <p:nvSpPr>
            <p:cNvPr id="51" name="TextBox 50">
              <a:extLst>
                <a:ext uri="{FF2B5EF4-FFF2-40B4-BE49-F238E27FC236}">
                  <a16:creationId xmlns:a16="http://schemas.microsoft.com/office/drawing/2014/main" id="{BECC4749-ED45-40E4-B586-A7B27053D21B}"/>
                </a:ext>
              </a:extLst>
            </p:cNvPr>
            <p:cNvSpPr txBox="1"/>
            <p:nvPr/>
          </p:nvSpPr>
          <p:spPr>
            <a:xfrm>
              <a:off x="8160504" y="3795904"/>
              <a:ext cx="456739" cy="307776"/>
            </a:xfrm>
            <a:prstGeom prst="rect">
              <a:avLst/>
            </a:prstGeom>
            <a:noFill/>
            <a:ln w="38100">
              <a:noFill/>
            </a:ln>
          </p:spPr>
          <p:txBody>
            <a:bodyPr wrap="square" lIns="0" tIns="0" rIns="0" bIns="0" rtlCol="0">
              <a:spAutoFit/>
            </a:bodyPr>
            <a:lstStyle/>
            <a:p>
              <a:pPr algn="ctr"/>
              <a:r>
                <a:rPr lang="en-US" sz="1500">
                  <a:solidFill>
                    <a:schemeClr val="accent1"/>
                  </a:solidFill>
                </a:rPr>
                <a:t>1.5</a:t>
              </a:r>
            </a:p>
          </p:txBody>
        </p:sp>
        <p:cxnSp>
          <p:nvCxnSpPr>
            <p:cNvPr id="45" name="Straight Arrow Connector 44">
              <a:extLst>
                <a:ext uri="{FF2B5EF4-FFF2-40B4-BE49-F238E27FC236}">
                  <a16:creationId xmlns:a16="http://schemas.microsoft.com/office/drawing/2014/main" id="{3162E8A8-1950-4244-99B6-4B1BA5D97D34}"/>
                </a:ext>
              </a:extLst>
            </p:cNvPr>
            <p:cNvCxnSpPr>
              <a:cxnSpLocks/>
            </p:cNvCxnSpPr>
            <p:nvPr/>
          </p:nvCxnSpPr>
          <p:spPr>
            <a:xfrm>
              <a:off x="7635597" y="4042881"/>
              <a:ext cx="515421" cy="0"/>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Error">
            <a:extLst>
              <a:ext uri="{FF2B5EF4-FFF2-40B4-BE49-F238E27FC236}">
                <a16:creationId xmlns:a16="http://schemas.microsoft.com/office/drawing/2014/main" id="{9579818A-323F-4AA3-9EE0-873370630D59}"/>
              </a:ext>
            </a:extLst>
          </p:cNvPr>
          <p:cNvGrpSpPr/>
          <p:nvPr/>
        </p:nvGrpSpPr>
        <p:grpSpPr>
          <a:xfrm>
            <a:off x="6824028" y="1616182"/>
            <a:ext cx="825678" cy="645554"/>
            <a:chOff x="8468279" y="2217232"/>
            <a:chExt cx="1100904" cy="860739"/>
          </a:xfrm>
        </p:grpSpPr>
        <p:cxnSp>
          <p:nvCxnSpPr>
            <p:cNvPr id="56" name="Straight Arrow Connector 55">
              <a:extLst>
                <a:ext uri="{FF2B5EF4-FFF2-40B4-BE49-F238E27FC236}">
                  <a16:creationId xmlns:a16="http://schemas.microsoft.com/office/drawing/2014/main" id="{27FA8F83-6A2B-4B4D-A80A-14EC819C6841}"/>
                </a:ext>
              </a:extLst>
            </p:cNvPr>
            <p:cNvCxnSpPr>
              <a:cxnSpLocks/>
            </p:cNvCxnSpPr>
            <p:nvPr/>
          </p:nvCxnSpPr>
          <p:spPr>
            <a:xfrm>
              <a:off x="8991160" y="2607502"/>
              <a:ext cx="104836" cy="15142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31F3B0-AC5F-4177-AE45-75BF12990EE4}"/>
                </a:ext>
              </a:extLst>
            </p:cNvPr>
            <p:cNvCxnSpPr>
              <a:cxnSpLocks/>
            </p:cNvCxnSpPr>
            <p:nvPr/>
          </p:nvCxnSpPr>
          <p:spPr>
            <a:xfrm>
              <a:off x="9032902" y="2354944"/>
              <a:ext cx="121337" cy="151429"/>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27D83F-7C2B-4C5C-AB81-DF033F8A6CF8}"/>
                </a:ext>
              </a:extLst>
            </p:cNvPr>
            <p:cNvCxnSpPr>
              <a:cxnSpLocks/>
            </p:cNvCxnSpPr>
            <p:nvPr/>
          </p:nvCxnSpPr>
          <p:spPr>
            <a:xfrm>
              <a:off x="8468279" y="296590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08B7208-74B6-4445-9E27-A6520A211A4C}"/>
                </a:ext>
              </a:extLst>
            </p:cNvPr>
            <p:cNvCxnSpPr>
              <a:cxnSpLocks/>
            </p:cNvCxnSpPr>
            <p:nvPr/>
          </p:nvCxnSpPr>
          <p:spPr>
            <a:xfrm>
              <a:off x="9498345" y="221723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3D50E8-6B63-4EAE-ABE8-A03115D832C9}"/>
                </a:ext>
              </a:extLst>
            </p:cNvPr>
            <p:cNvCxnSpPr>
              <a:cxnSpLocks/>
            </p:cNvCxnSpPr>
            <p:nvPr/>
          </p:nvCxnSpPr>
          <p:spPr>
            <a:xfrm>
              <a:off x="8562852" y="2814473"/>
              <a:ext cx="60669" cy="94921"/>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0" name="x and y">
            <a:extLst>
              <a:ext uri="{FF2B5EF4-FFF2-40B4-BE49-F238E27FC236}">
                <a16:creationId xmlns:a16="http://schemas.microsoft.com/office/drawing/2014/main" id="{C99B430B-D23C-40AE-87DE-8ED2B44DC969}"/>
              </a:ext>
            </a:extLst>
          </p:cNvPr>
          <p:cNvSpPr txBox="1"/>
          <p:nvPr/>
        </p:nvSpPr>
        <p:spPr>
          <a:xfrm>
            <a:off x="1112830" y="1569380"/>
            <a:ext cx="1064394" cy="300082"/>
          </a:xfrm>
          <a:prstGeom prst="rect">
            <a:avLst/>
          </a:prstGeom>
          <a:noFill/>
        </p:spPr>
        <p:txBody>
          <a:bodyPr wrap="none" lIns="0" tIns="0" rIns="0" bIns="0" rtlCol="0">
            <a:spAutoFit/>
          </a:bodyPr>
          <a:lstStyle/>
          <a:p>
            <a:pPr algn="l"/>
            <a:r>
              <a:rPr lang="en-US" sz="1950">
                <a:solidFill>
                  <a:srgbClr val="40CDF5"/>
                </a:solidFill>
              </a:rPr>
              <a:t>x               y</a:t>
            </a:r>
          </a:p>
        </p:txBody>
      </p:sp>
      <p:sp>
        <p:nvSpPr>
          <p:cNvPr id="3" name="Hide Validation">
            <a:extLst>
              <a:ext uri="{FF2B5EF4-FFF2-40B4-BE49-F238E27FC236}">
                <a16:creationId xmlns:a16="http://schemas.microsoft.com/office/drawing/2014/main" id="{1BE47F8F-1995-4202-B7B4-7C05BC54D8D6}"/>
              </a:ext>
            </a:extLst>
          </p:cNvPr>
          <p:cNvSpPr/>
          <p:nvPr/>
        </p:nvSpPr>
        <p:spPr bwMode="auto">
          <a:xfrm>
            <a:off x="287422" y="3634984"/>
            <a:ext cx="2623541" cy="1440799"/>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30" name="Hide Training">
            <a:extLst>
              <a:ext uri="{FF2B5EF4-FFF2-40B4-BE49-F238E27FC236}">
                <a16:creationId xmlns:a16="http://schemas.microsoft.com/office/drawing/2014/main" id="{D0BF39C7-1661-4E71-B4AC-C402DEAD3FB6}"/>
              </a:ext>
            </a:extLst>
          </p:cNvPr>
          <p:cNvSpPr/>
          <p:nvPr/>
        </p:nvSpPr>
        <p:spPr bwMode="auto">
          <a:xfrm>
            <a:off x="184908" y="1915715"/>
            <a:ext cx="2732164" cy="1674222"/>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4009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3.33333E-6 -3.7037E-7 L -0.00013 0.01736 " pathEditMode="relative" rAng="0" ptsTypes="AA">
                                      <p:cBhvr>
                                        <p:cTn id="25" dur="2000" fill="hold"/>
                                        <p:tgtEl>
                                          <p:spTgt spid="37"/>
                                        </p:tgtEl>
                                        <p:attrNameLst>
                                          <p:attrName>ppt_x</p:attrName>
                                          <p:attrName>ppt_y</p:attrName>
                                        </p:attrNameLst>
                                      </p:cBhvr>
                                      <p:rCtr x="-1300" y="8560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42"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outHorizontal)">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xit" presetSubtype="0" fill="hold" nodeType="with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42"/>
                                        </p:tgtEl>
                                      </p:cBhvr>
                                    </p:animEffect>
                                    <p:set>
                                      <p:cBhvr>
                                        <p:cTn id="66" dur="1" fill="hold">
                                          <p:stCondLst>
                                            <p:cond delay="499"/>
                                          </p:stCondLst>
                                        </p:cTn>
                                        <p:tgtEl>
                                          <p:spTgt spid="4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2"/>
                                        </p:tgtEl>
                                      </p:cBhvr>
                                    </p:animEffect>
                                    <p:set>
                                      <p:cBhvr>
                                        <p:cTn id="69" dur="1" fill="hold">
                                          <p:stCondLst>
                                            <p:cond delay="499"/>
                                          </p:stCondLst>
                                        </p:cTn>
                                        <p:tgtEl>
                                          <p:spTgt spid="6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xit" presetSubtype="0" fill="hold" grpId="1" nodeType="withEffect">
                                  <p:stCondLst>
                                    <p:cond delay="0"/>
                                  </p:stCondLst>
                                  <p:childTnLst>
                                    <p:animEffect transition="out" filter="fade">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xit" presetSubtype="0" fill="hold" grpId="1" nodeType="withEffect">
                                  <p:stCondLst>
                                    <p:cond delay="0"/>
                                  </p:stCondLst>
                                  <p:childTnLst>
                                    <p:animEffect transition="out" filter="fade">
                                      <p:cBhvr>
                                        <p:cTn id="82" dur="500"/>
                                        <p:tgtEl>
                                          <p:spTgt spid="3"/>
                                        </p:tgtEl>
                                      </p:cBhvr>
                                    </p:animEffect>
                                    <p:set>
                                      <p:cBhvr>
                                        <p:cTn id="83" dur="1" fill="hold">
                                          <p:stCondLst>
                                            <p:cond delay="499"/>
                                          </p:stCondLst>
                                        </p:cTn>
                                        <p:tgtEl>
                                          <p:spTgt spid="3"/>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 presetClass="exit" presetSubtype="0" fill="hold" grpId="1" nodeType="withEffect">
                                  <p:stCondLst>
                                    <p:cond delay="0"/>
                                  </p:stCondLst>
                                  <p:childTnLst>
                                    <p:set>
                                      <p:cBhvr>
                                        <p:cTn id="93" dur="1" fill="hold">
                                          <p:stCondLst>
                                            <p:cond delay="0"/>
                                          </p:stCondLst>
                                        </p:cTn>
                                        <p:tgtEl>
                                          <p:spTgt spid="5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6" presetClass="entr" presetSubtype="37" fill="hold"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barn(outVertical)">
                                      <p:cBhvr>
                                        <p:cTn id="9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Graphic spid="32" grpId="1">
        <p:bldAsOne/>
      </p:bldGraphic>
      <p:bldP spid="38" grpId="0"/>
      <p:bldP spid="39" grpId="0"/>
      <p:bldGraphic spid="54" grpId="0">
        <p:bldAsOne/>
      </p:bldGraphic>
      <p:bldP spid="42" grpId="0" animBg="1"/>
      <p:bldP spid="42" grpId="1" animBg="1"/>
      <p:bldP spid="52" grpId="0"/>
      <p:bldP spid="52" grpId="1"/>
      <p:bldP spid="60" grpId="0"/>
      <p:bldP spid="3" grpId="0" animBg="1"/>
      <p:bldP spid="3" grpId="1"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 name="Training chart">
            <a:extLst>
              <a:ext uri="{FF2B5EF4-FFF2-40B4-BE49-F238E27FC236}">
                <a16:creationId xmlns:a16="http://schemas.microsoft.com/office/drawing/2014/main" id="{4AFE282F-576E-42BF-842B-255F5CAE20D1}"/>
              </a:ext>
            </a:extLst>
          </p:cNvPr>
          <p:cNvGraphicFramePr/>
          <p:nvPr/>
        </p:nvGraphicFramePr>
        <p:xfrm>
          <a:off x="4994671" y="1428072"/>
          <a:ext cx="3905651" cy="29529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training data">
            <a:extLst>
              <a:ext uri="{FF2B5EF4-FFF2-40B4-BE49-F238E27FC236}">
                <a16:creationId xmlns:a16="http://schemas.microsoft.com/office/drawing/2014/main" id="{5EAB35C4-E54C-402E-A824-A7096DD67AE0}"/>
              </a:ext>
            </a:extLst>
          </p:cNvPr>
          <p:cNvGraphicFramePr>
            <a:graphicFrameLocks noGrp="1"/>
          </p:cNvGraphicFramePr>
          <p:nvPr/>
        </p:nvGraphicFramePr>
        <p:xfrm>
          <a:off x="548687" y="982123"/>
          <a:ext cx="1950384" cy="2413271"/>
        </p:xfrm>
        <a:graphic>
          <a:graphicData uri="http://schemas.openxmlformats.org/drawingml/2006/table">
            <a:tbl>
              <a:tblPr firstRow="1" bandRow="1">
                <a:tableStyleId>{5C22544A-7EE6-4342-B048-85BDC9FD1C3A}</a:tableStyleId>
              </a:tblPr>
              <a:tblGrid>
                <a:gridCol w="975192">
                  <a:extLst>
                    <a:ext uri="{9D8B030D-6E8A-4147-A177-3AD203B41FA5}">
                      <a16:colId xmlns:a16="http://schemas.microsoft.com/office/drawing/2014/main" val="2052576846"/>
                    </a:ext>
                  </a:extLst>
                </a:gridCol>
                <a:gridCol w="975192">
                  <a:extLst>
                    <a:ext uri="{9D8B030D-6E8A-4147-A177-3AD203B41FA5}">
                      <a16:colId xmlns:a16="http://schemas.microsoft.com/office/drawing/2014/main" val="614486847"/>
                    </a:ext>
                  </a:extLst>
                </a:gridCol>
              </a:tblGrid>
              <a:tr h="1022621">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503452884"/>
                  </a:ext>
                </a:extLst>
              </a:tr>
              <a:tr h="278130">
                <a:tc>
                  <a:txBody>
                    <a:bodyPr/>
                    <a:lstStyle/>
                    <a:p>
                      <a:pPr algn="ctr"/>
                      <a:r>
                        <a:rPr lang="en-US" sz="1400"/>
                        <a:t>[4,2,3.2,10]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[6,3,1.7,12]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[5,2,3.5,11]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[4,1,2.9,10]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[7,4,2.1,11]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2366421"/>
                  </a:ext>
                </a:extLst>
              </a:tr>
            </a:tbl>
          </a:graphicData>
        </a:graphic>
      </p:graphicFrame>
      <p:sp>
        <p:nvSpPr>
          <p:cNvPr id="2" name="Title 1">
            <a:extLst>
              <a:ext uri="{FF2B5EF4-FFF2-40B4-BE49-F238E27FC236}">
                <a16:creationId xmlns:a16="http://schemas.microsoft.com/office/drawing/2014/main" id="{B06CCAED-227A-4A3C-90CF-A5781FFA5873}"/>
              </a:ext>
            </a:extLst>
          </p:cNvPr>
          <p:cNvSpPr>
            <a:spLocks noGrp="1"/>
          </p:cNvSpPr>
          <p:nvPr>
            <p:ph type="title"/>
          </p:nvPr>
        </p:nvSpPr>
        <p:spPr/>
        <p:txBody>
          <a:bodyPr/>
          <a:lstStyle/>
          <a:p>
            <a:r>
              <a:rPr lang="en-US"/>
              <a:t>Classification</a:t>
            </a:r>
          </a:p>
        </p:txBody>
      </p:sp>
      <p:grpSp>
        <p:nvGrpSpPr>
          <p:cNvPr id="24" name="labels">
            <a:extLst>
              <a:ext uri="{FF2B5EF4-FFF2-40B4-BE49-F238E27FC236}">
                <a16:creationId xmlns:a16="http://schemas.microsoft.com/office/drawing/2014/main" id="{34AB1140-41D0-41EA-AFC0-1DBBF25E772B}"/>
              </a:ext>
            </a:extLst>
          </p:cNvPr>
          <p:cNvGrpSpPr/>
          <p:nvPr/>
        </p:nvGrpSpPr>
        <p:grpSpPr>
          <a:xfrm>
            <a:off x="1591216" y="1130513"/>
            <a:ext cx="854291" cy="553751"/>
            <a:chOff x="5523621" y="4542431"/>
            <a:chExt cx="1357718" cy="880072"/>
          </a:xfrm>
          <a:solidFill>
            <a:schemeClr val="bg1"/>
          </a:solidFill>
        </p:grpSpPr>
        <p:pic>
          <p:nvPicPr>
            <p:cNvPr id="11" name="Graphic 10" descr="Clipboard Mixed">
              <a:extLst>
                <a:ext uri="{FF2B5EF4-FFF2-40B4-BE49-F238E27FC236}">
                  <a16:creationId xmlns:a16="http://schemas.microsoft.com/office/drawing/2014/main" id="{242D66B2-A708-4C86-8059-FD70F3B592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3621" y="4542431"/>
              <a:ext cx="880072" cy="880072"/>
            </a:xfrm>
            <a:prstGeom prst="rect">
              <a:avLst/>
            </a:prstGeom>
          </p:spPr>
        </p:pic>
        <p:pic>
          <p:nvPicPr>
            <p:cNvPr id="23" name="Graphic 22" descr="Needle">
              <a:extLst>
                <a:ext uri="{FF2B5EF4-FFF2-40B4-BE49-F238E27FC236}">
                  <a16:creationId xmlns:a16="http://schemas.microsoft.com/office/drawing/2014/main" id="{D6DBFCAB-9370-4202-8F11-80D92D1331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8344" y="4636586"/>
              <a:ext cx="652995" cy="652995"/>
            </a:xfrm>
            <a:prstGeom prst="rect">
              <a:avLst/>
            </a:prstGeom>
          </p:spPr>
        </p:pic>
      </p:grpSp>
      <p:grpSp>
        <p:nvGrpSpPr>
          <p:cNvPr id="25" name="features">
            <a:extLst>
              <a:ext uri="{FF2B5EF4-FFF2-40B4-BE49-F238E27FC236}">
                <a16:creationId xmlns:a16="http://schemas.microsoft.com/office/drawing/2014/main" id="{A7A84CEA-CDBA-423A-BD8C-6A0E95DE550F}"/>
              </a:ext>
            </a:extLst>
          </p:cNvPr>
          <p:cNvGrpSpPr/>
          <p:nvPr/>
        </p:nvGrpSpPr>
        <p:grpSpPr>
          <a:xfrm>
            <a:off x="675054" y="982122"/>
            <a:ext cx="758582" cy="724359"/>
            <a:chOff x="895896" y="3854959"/>
            <a:chExt cx="1296114" cy="1237640"/>
          </a:xfrm>
          <a:solidFill>
            <a:schemeClr val="bg1"/>
          </a:solidFill>
        </p:grpSpPr>
        <p:pic>
          <p:nvPicPr>
            <p:cNvPr id="9" name="Graphic 8" descr="Test tubes">
              <a:extLst>
                <a:ext uri="{FF2B5EF4-FFF2-40B4-BE49-F238E27FC236}">
                  <a16:creationId xmlns:a16="http://schemas.microsoft.com/office/drawing/2014/main" id="{B7E14DB3-F96A-4896-9C3F-E9129834D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81059">
              <a:off x="903777" y="3854959"/>
              <a:ext cx="626322" cy="626322"/>
            </a:xfrm>
            <a:prstGeom prst="rect">
              <a:avLst/>
            </a:prstGeom>
          </p:spPr>
        </p:pic>
        <p:pic>
          <p:nvPicPr>
            <p:cNvPr id="15" name="Graphic 14" descr="Scale">
              <a:extLst>
                <a:ext uri="{FF2B5EF4-FFF2-40B4-BE49-F238E27FC236}">
                  <a16:creationId xmlns:a16="http://schemas.microsoft.com/office/drawing/2014/main" id="{B56B43AE-404F-425F-9393-4D216D678B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91311">
              <a:off x="895896" y="4472479"/>
              <a:ext cx="620120" cy="620120"/>
            </a:xfrm>
            <a:prstGeom prst="rect">
              <a:avLst/>
            </a:prstGeom>
          </p:spPr>
        </p:pic>
        <p:pic>
          <p:nvPicPr>
            <p:cNvPr id="19" name="Graphic 18" descr="Alterations &amp; Tailoring">
              <a:extLst>
                <a:ext uri="{FF2B5EF4-FFF2-40B4-BE49-F238E27FC236}">
                  <a16:creationId xmlns:a16="http://schemas.microsoft.com/office/drawing/2014/main" id="{24D71071-DB45-482C-86BF-F3A01D4D1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00000">
              <a:off x="1573229" y="4557321"/>
              <a:ext cx="533167" cy="533167"/>
            </a:xfrm>
            <a:prstGeom prst="rect">
              <a:avLst/>
            </a:prstGeom>
          </p:spPr>
        </p:pic>
        <p:pic>
          <p:nvPicPr>
            <p:cNvPr id="21" name="Graphic 20" descr="Heart with pulse">
              <a:extLst>
                <a:ext uri="{FF2B5EF4-FFF2-40B4-BE49-F238E27FC236}">
                  <a16:creationId xmlns:a16="http://schemas.microsoft.com/office/drawing/2014/main" id="{3EDF3056-447A-4C16-B248-C73F75539B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183172">
              <a:off x="1565688" y="3922963"/>
              <a:ext cx="626322" cy="626322"/>
            </a:xfrm>
            <a:prstGeom prst="rect">
              <a:avLst/>
            </a:prstGeom>
          </p:spPr>
        </p:pic>
      </p:grpSp>
      <p:sp>
        <p:nvSpPr>
          <p:cNvPr id="28" name="x and y">
            <a:extLst>
              <a:ext uri="{FF2B5EF4-FFF2-40B4-BE49-F238E27FC236}">
                <a16:creationId xmlns:a16="http://schemas.microsoft.com/office/drawing/2014/main" id="{0FEF72EE-283E-4DF5-A357-DDD1FB8C409F}"/>
              </a:ext>
            </a:extLst>
          </p:cNvPr>
          <p:cNvSpPr txBox="1"/>
          <p:nvPr/>
        </p:nvSpPr>
        <p:spPr>
          <a:xfrm>
            <a:off x="941650" y="1652017"/>
            <a:ext cx="952184" cy="300082"/>
          </a:xfrm>
          <a:prstGeom prst="rect">
            <a:avLst/>
          </a:prstGeom>
          <a:noFill/>
        </p:spPr>
        <p:txBody>
          <a:bodyPr wrap="none" lIns="0" tIns="0" rIns="0" bIns="0" rtlCol="0">
            <a:spAutoFit/>
          </a:bodyPr>
          <a:lstStyle/>
          <a:p>
            <a:pPr algn="l"/>
            <a:r>
              <a:rPr lang="en-US" sz="1950">
                <a:solidFill>
                  <a:srgbClr val="40CDF5"/>
                </a:solidFill>
              </a:rPr>
              <a:t>x             y</a:t>
            </a:r>
          </a:p>
        </p:txBody>
      </p:sp>
      <p:graphicFrame>
        <p:nvGraphicFramePr>
          <p:cNvPr id="29" name="validation data">
            <a:extLst>
              <a:ext uri="{FF2B5EF4-FFF2-40B4-BE49-F238E27FC236}">
                <a16:creationId xmlns:a16="http://schemas.microsoft.com/office/drawing/2014/main" id="{440C0574-45D7-4446-A625-0D5CCA34CAFF}"/>
              </a:ext>
            </a:extLst>
          </p:cNvPr>
          <p:cNvGraphicFramePr>
            <a:graphicFrameLocks noGrp="1"/>
          </p:cNvGraphicFramePr>
          <p:nvPr/>
        </p:nvGraphicFramePr>
        <p:xfrm>
          <a:off x="548687" y="3395714"/>
          <a:ext cx="1950384" cy="1112520"/>
        </p:xfrm>
        <a:graphic>
          <a:graphicData uri="http://schemas.openxmlformats.org/drawingml/2006/table">
            <a:tbl>
              <a:tblPr firstRow="1" bandRow="1">
                <a:tableStyleId>{5C22544A-7EE6-4342-B048-85BDC9FD1C3A}</a:tableStyleId>
              </a:tblPr>
              <a:tblGrid>
                <a:gridCol w="975192">
                  <a:extLst>
                    <a:ext uri="{9D8B030D-6E8A-4147-A177-3AD203B41FA5}">
                      <a16:colId xmlns:a16="http://schemas.microsoft.com/office/drawing/2014/main" val="2052576846"/>
                    </a:ext>
                  </a:extLst>
                </a:gridCol>
                <a:gridCol w="975192">
                  <a:extLst>
                    <a:ext uri="{9D8B030D-6E8A-4147-A177-3AD203B41FA5}">
                      <a16:colId xmlns:a16="http://schemas.microsoft.com/office/drawing/2014/main" val="614486847"/>
                    </a:ext>
                  </a:extLst>
                </a:gridCol>
              </a:tblGrid>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[3,1,2.8,10]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[7,3,1.8,11]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[4,8,2.5,10]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[4,1,3,1,11]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aphicFrame>
        <p:nvGraphicFramePr>
          <p:cNvPr id="40" name="logistic chart">
            <a:extLst>
              <a:ext uri="{FF2B5EF4-FFF2-40B4-BE49-F238E27FC236}">
                <a16:creationId xmlns:a16="http://schemas.microsoft.com/office/drawing/2014/main" id="{C42458B7-EDC3-4E27-A72C-5D56E2913571}"/>
              </a:ext>
            </a:extLst>
          </p:cNvPr>
          <p:cNvGraphicFramePr/>
          <p:nvPr/>
        </p:nvGraphicFramePr>
        <p:xfrm>
          <a:off x="4994671" y="1425156"/>
          <a:ext cx="3905651" cy="295299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41" name="score table">
            <a:extLst>
              <a:ext uri="{FF2B5EF4-FFF2-40B4-BE49-F238E27FC236}">
                <a16:creationId xmlns:a16="http://schemas.microsoft.com/office/drawing/2014/main" id="{D2E32E13-90F8-4580-A174-6934D5899527}"/>
              </a:ext>
            </a:extLst>
          </p:cNvPr>
          <p:cNvGraphicFramePr>
            <a:graphicFrameLocks noGrp="1"/>
          </p:cNvGraphicFramePr>
          <p:nvPr/>
        </p:nvGraphicFramePr>
        <p:xfrm>
          <a:off x="2584516" y="3137411"/>
          <a:ext cx="1757484" cy="1455420"/>
        </p:xfrm>
        <a:graphic>
          <a:graphicData uri="http://schemas.openxmlformats.org/drawingml/2006/table">
            <a:tbl>
              <a:tblPr firstRow="1" bandRow="1">
                <a:tableStyleId>{5C22544A-7EE6-4342-B048-85BDC9FD1C3A}</a:tableStyleId>
              </a:tblPr>
              <a:tblGrid>
                <a:gridCol w="585828">
                  <a:extLst>
                    <a:ext uri="{9D8B030D-6E8A-4147-A177-3AD203B41FA5}">
                      <a16:colId xmlns:a16="http://schemas.microsoft.com/office/drawing/2014/main" val="2052576846"/>
                    </a:ext>
                  </a:extLst>
                </a:gridCol>
                <a:gridCol w="585828">
                  <a:extLst>
                    <a:ext uri="{9D8B030D-6E8A-4147-A177-3AD203B41FA5}">
                      <a16:colId xmlns:a16="http://schemas.microsoft.com/office/drawing/2014/main" val="614486847"/>
                    </a:ext>
                  </a:extLst>
                </a:gridCol>
                <a:gridCol w="585828">
                  <a:extLst>
                    <a:ext uri="{9D8B030D-6E8A-4147-A177-3AD203B41FA5}">
                      <a16:colId xmlns:a16="http://schemas.microsoft.com/office/drawing/2014/main" val="723001237"/>
                    </a:ext>
                  </a:extLst>
                </a:gridCol>
              </a:tblGrid>
              <a:tr h="34290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rgbClr val="40CDF5"/>
                          </a:solidFill>
                          <a:latin typeface="+mn-lt"/>
                          <a:ea typeface="+mn-ea"/>
                          <a:cs typeface="+mn-cs"/>
                        </a:rPr>
                        <a:t>P(1)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rgbClr val="40CDF5"/>
                          </a:solidFill>
                          <a:latin typeface="+mn-lt"/>
                          <a:ea typeface="+mn-ea"/>
                          <a:cs typeface="+mn-cs"/>
                        </a:rPr>
                        <a:t>P(0)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cy-GB" sz="1800" b="0">
                          <a:solidFill>
                            <a:srgbClr val="40CDF5"/>
                          </a:solidFill>
                        </a:rPr>
                        <a:t>ŷ</a:t>
                      </a:r>
                      <a:endParaRPr lang="en-US" sz="1800" b="0">
                        <a:solidFill>
                          <a:srgbClr val="40CDF5"/>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318332408"/>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pSp>
        <p:nvGrpSpPr>
          <p:cNvPr id="5" name="training points">
            <a:extLst>
              <a:ext uri="{FF2B5EF4-FFF2-40B4-BE49-F238E27FC236}">
                <a16:creationId xmlns:a16="http://schemas.microsoft.com/office/drawing/2014/main" id="{F76CFEDA-6233-4A0E-A9A1-02CE10545B28}"/>
              </a:ext>
            </a:extLst>
          </p:cNvPr>
          <p:cNvGrpSpPr/>
          <p:nvPr/>
        </p:nvGrpSpPr>
        <p:grpSpPr>
          <a:xfrm>
            <a:off x="5790586" y="1577067"/>
            <a:ext cx="2733024" cy="2512327"/>
            <a:chOff x="7720781" y="2102756"/>
            <a:chExt cx="3644032" cy="3349769"/>
          </a:xfrm>
        </p:grpSpPr>
        <p:grpSp>
          <p:nvGrpSpPr>
            <p:cNvPr id="48" name="[4,2,3.2,10]">
              <a:extLst>
                <a:ext uri="{FF2B5EF4-FFF2-40B4-BE49-F238E27FC236}">
                  <a16:creationId xmlns:a16="http://schemas.microsoft.com/office/drawing/2014/main" id="{1B520282-9EEE-4F58-A4EF-D83462A4B9C4}"/>
                </a:ext>
              </a:extLst>
            </p:cNvPr>
            <p:cNvGrpSpPr/>
            <p:nvPr/>
          </p:nvGrpSpPr>
          <p:grpSpPr>
            <a:xfrm>
              <a:off x="8142812" y="4704661"/>
              <a:ext cx="1206789" cy="553997"/>
              <a:chOff x="6236158" y="4983250"/>
              <a:chExt cx="1206789" cy="553997"/>
            </a:xfrm>
          </p:grpSpPr>
          <p:sp>
            <p:nvSpPr>
              <p:cNvPr id="49" name="Oval 48">
                <a:extLst>
                  <a:ext uri="{FF2B5EF4-FFF2-40B4-BE49-F238E27FC236}">
                    <a16:creationId xmlns:a16="http://schemas.microsoft.com/office/drawing/2014/main" id="{7532F669-EFD4-43FB-89FC-A77F2157C66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63892C26-AB5A-4177-955D-B809FA1910D6}"/>
                  </a:ext>
                </a:extLst>
              </p:cNvPr>
              <p:cNvSpPr txBox="1"/>
              <p:nvPr/>
            </p:nvSpPr>
            <p:spPr>
              <a:xfrm>
                <a:off x="6236158" y="4983250"/>
                <a:ext cx="1018534" cy="553997"/>
              </a:xfrm>
              <a:prstGeom prst="rect">
                <a:avLst/>
              </a:prstGeom>
              <a:noFill/>
            </p:spPr>
            <p:txBody>
              <a:bodyPr wrap="square">
                <a:spAutoFit/>
              </a:bodyPr>
              <a:lstStyle/>
              <a:p>
                <a:pPr algn="ctr"/>
                <a:r>
                  <a:rPr lang="en-US" sz="1050"/>
                  <a:t>[4,2,3.2,10]</a:t>
                </a:r>
              </a:p>
            </p:txBody>
          </p:sp>
        </p:grpSp>
        <p:grpSp>
          <p:nvGrpSpPr>
            <p:cNvPr id="51" name="[6,3,1.7,12]">
              <a:extLst>
                <a:ext uri="{FF2B5EF4-FFF2-40B4-BE49-F238E27FC236}">
                  <a16:creationId xmlns:a16="http://schemas.microsoft.com/office/drawing/2014/main" id="{07831A82-BFAE-4F8B-822E-E9E6D8EDEBA1}"/>
                </a:ext>
              </a:extLst>
            </p:cNvPr>
            <p:cNvGrpSpPr/>
            <p:nvPr/>
          </p:nvGrpSpPr>
          <p:grpSpPr>
            <a:xfrm>
              <a:off x="8951235" y="2942528"/>
              <a:ext cx="1206789" cy="553997"/>
              <a:chOff x="6236158" y="4983250"/>
              <a:chExt cx="1206789" cy="553997"/>
            </a:xfrm>
          </p:grpSpPr>
          <p:sp>
            <p:nvSpPr>
              <p:cNvPr id="52" name="Oval 51">
                <a:extLst>
                  <a:ext uri="{FF2B5EF4-FFF2-40B4-BE49-F238E27FC236}">
                    <a16:creationId xmlns:a16="http://schemas.microsoft.com/office/drawing/2014/main" id="{621E5CF0-7B0D-48C5-8840-D7B1FABC3FD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A9D95828-2EB2-4275-BDD1-DFB144C94EA1}"/>
                  </a:ext>
                </a:extLst>
              </p:cNvPr>
              <p:cNvSpPr txBox="1"/>
              <p:nvPr/>
            </p:nvSpPr>
            <p:spPr>
              <a:xfrm>
                <a:off x="6236158" y="4983250"/>
                <a:ext cx="1018534" cy="553997"/>
              </a:xfrm>
              <a:prstGeom prst="rect">
                <a:avLst/>
              </a:prstGeom>
              <a:noFill/>
            </p:spPr>
            <p:txBody>
              <a:bodyPr wrap="square">
                <a:spAutoFit/>
              </a:bodyPr>
              <a:lstStyle/>
              <a:p>
                <a:pPr algn="ctr"/>
                <a:r>
                  <a:rPr lang="en-US" sz="1050"/>
                  <a:t>[6,3,1.7,12]</a:t>
                </a:r>
              </a:p>
            </p:txBody>
          </p:sp>
        </p:grpSp>
        <p:grpSp>
          <p:nvGrpSpPr>
            <p:cNvPr id="54" name="[5,2,3.5,11]">
              <a:extLst>
                <a:ext uri="{FF2B5EF4-FFF2-40B4-BE49-F238E27FC236}">
                  <a16:creationId xmlns:a16="http://schemas.microsoft.com/office/drawing/2014/main" id="{9E245220-E3E2-49DF-849D-176736CD6722}"/>
                </a:ext>
              </a:extLst>
            </p:cNvPr>
            <p:cNvGrpSpPr/>
            <p:nvPr/>
          </p:nvGrpSpPr>
          <p:grpSpPr>
            <a:xfrm>
              <a:off x="8644360" y="3706654"/>
              <a:ext cx="1206789" cy="553997"/>
              <a:chOff x="6236158" y="4983250"/>
              <a:chExt cx="1206789" cy="553997"/>
            </a:xfrm>
          </p:grpSpPr>
          <p:sp>
            <p:nvSpPr>
              <p:cNvPr id="55" name="Oval 54">
                <a:extLst>
                  <a:ext uri="{FF2B5EF4-FFF2-40B4-BE49-F238E27FC236}">
                    <a16:creationId xmlns:a16="http://schemas.microsoft.com/office/drawing/2014/main" id="{D04C814F-85B9-4F55-8316-24B495487C12}"/>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a:extLst>
                  <a:ext uri="{FF2B5EF4-FFF2-40B4-BE49-F238E27FC236}">
                    <a16:creationId xmlns:a16="http://schemas.microsoft.com/office/drawing/2014/main" id="{6D998790-F054-4274-9141-33D30A585BDE}"/>
                  </a:ext>
                </a:extLst>
              </p:cNvPr>
              <p:cNvSpPr txBox="1"/>
              <p:nvPr/>
            </p:nvSpPr>
            <p:spPr>
              <a:xfrm>
                <a:off x="6236158" y="4983250"/>
                <a:ext cx="1018534" cy="553997"/>
              </a:xfrm>
              <a:prstGeom prst="rect">
                <a:avLst/>
              </a:prstGeom>
              <a:noFill/>
            </p:spPr>
            <p:txBody>
              <a:bodyPr wrap="square">
                <a:spAutoFit/>
              </a:bodyPr>
              <a:lstStyle/>
              <a:p>
                <a:pPr algn="ctr"/>
                <a:r>
                  <a:rPr lang="en-US" sz="1050"/>
                  <a:t>[5,2,3.5,11]</a:t>
                </a:r>
              </a:p>
            </p:txBody>
          </p:sp>
        </p:grpSp>
        <p:grpSp>
          <p:nvGrpSpPr>
            <p:cNvPr id="57" name="[4,1,2.9,10]">
              <a:extLst>
                <a:ext uri="{FF2B5EF4-FFF2-40B4-BE49-F238E27FC236}">
                  <a16:creationId xmlns:a16="http://schemas.microsoft.com/office/drawing/2014/main" id="{33F0971C-3EFC-4A0B-8324-A12A28FD66CC}"/>
                </a:ext>
              </a:extLst>
            </p:cNvPr>
            <p:cNvGrpSpPr/>
            <p:nvPr/>
          </p:nvGrpSpPr>
          <p:grpSpPr>
            <a:xfrm>
              <a:off x="7720781" y="4898528"/>
              <a:ext cx="1206789" cy="553997"/>
              <a:chOff x="6236158" y="4983250"/>
              <a:chExt cx="1206789" cy="553997"/>
            </a:xfrm>
          </p:grpSpPr>
          <p:sp>
            <p:nvSpPr>
              <p:cNvPr id="58" name="Oval 57">
                <a:extLst>
                  <a:ext uri="{FF2B5EF4-FFF2-40B4-BE49-F238E27FC236}">
                    <a16:creationId xmlns:a16="http://schemas.microsoft.com/office/drawing/2014/main" id="{0DA192D6-0483-474F-AF0A-AC1D277631CB}"/>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A8E8C1CC-5BEA-41C3-9EFD-CD44802BAA5B}"/>
                  </a:ext>
                </a:extLst>
              </p:cNvPr>
              <p:cNvSpPr txBox="1"/>
              <p:nvPr/>
            </p:nvSpPr>
            <p:spPr>
              <a:xfrm>
                <a:off x="6236158" y="4983250"/>
                <a:ext cx="1018534" cy="553997"/>
              </a:xfrm>
              <a:prstGeom prst="rect">
                <a:avLst/>
              </a:prstGeom>
              <a:noFill/>
            </p:spPr>
            <p:txBody>
              <a:bodyPr wrap="square">
                <a:spAutoFit/>
              </a:bodyPr>
              <a:lstStyle/>
              <a:p>
                <a:pPr algn="ctr"/>
                <a:r>
                  <a:rPr lang="en-US" sz="1050"/>
                  <a:t>[4,1,2.9,10]</a:t>
                </a:r>
              </a:p>
            </p:txBody>
          </p:sp>
        </p:grpSp>
        <p:grpSp>
          <p:nvGrpSpPr>
            <p:cNvPr id="60" name="[7,4,2.1,11]">
              <a:extLst>
                <a:ext uri="{FF2B5EF4-FFF2-40B4-BE49-F238E27FC236}">
                  <a16:creationId xmlns:a16="http://schemas.microsoft.com/office/drawing/2014/main" id="{25CF7F96-664C-4D26-867E-AC1A461CC9C3}"/>
                </a:ext>
              </a:extLst>
            </p:cNvPr>
            <p:cNvGrpSpPr/>
            <p:nvPr/>
          </p:nvGrpSpPr>
          <p:grpSpPr>
            <a:xfrm>
              <a:off x="10158024" y="2102756"/>
              <a:ext cx="1206789" cy="553997"/>
              <a:chOff x="6236158" y="4983250"/>
              <a:chExt cx="1206789" cy="553997"/>
            </a:xfrm>
          </p:grpSpPr>
          <p:sp>
            <p:nvSpPr>
              <p:cNvPr id="61" name="Oval 60">
                <a:extLst>
                  <a:ext uri="{FF2B5EF4-FFF2-40B4-BE49-F238E27FC236}">
                    <a16:creationId xmlns:a16="http://schemas.microsoft.com/office/drawing/2014/main" id="{8920DB74-EC4E-4439-A9E4-2FEBB8D02A60}"/>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693F8EA7-737B-4E7F-BF05-6CE7AF3C6DBA}"/>
                  </a:ext>
                </a:extLst>
              </p:cNvPr>
              <p:cNvSpPr txBox="1"/>
              <p:nvPr/>
            </p:nvSpPr>
            <p:spPr>
              <a:xfrm>
                <a:off x="6236158" y="4983250"/>
                <a:ext cx="1018534" cy="553997"/>
              </a:xfrm>
              <a:prstGeom prst="rect">
                <a:avLst/>
              </a:prstGeom>
              <a:noFill/>
            </p:spPr>
            <p:txBody>
              <a:bodyPr wrap="square">
                <a:spAutoFit/>
              </a:bodyPr>
              <a:lstStyle/>
              <a:p>
                <a:pPr algn="ctr"/>
                <a:r>
                  <a:rPr lang="en-US" sz="1050"/>
                  <a:t>[7,4,2.1,11]</a:t>
                </a:r>
              </a:p>
            </p:txBody>
          </p:sp>
        </p:grpSp>
      </p:grpSp>
      <p:grpSp>
        <p:nvGrpSpPr>
          <p:cNvPr id="7" name="validation points">
            <a:extLst>
              <a:ext uri="{FF2B5EF4-FFF2-40B4-BE49-F238E27FC236}">
                <a16:creationId xmlns:a16="http://schemas.microsoft.com/office/drawing/2014/main" id="{88E33CE5-9D89-4719-A24D-A5DD18E30DB1}"/>
              </a:ext>
            </a:extLst>
          </p:cNvPr>
          <p:cNvGrpSpPr/>
          <p:nvPr/>
        </p:nvGrpSpPr>
        <p:grpSpPr>
          <a:xfrm>
            <a:off x="6079025" y="1621844"/>
            <a:ext cx="1838626" cy="2398224"/>
            <a:chOff x="8105366" y="2162458"/>
            <a:chExt cx="2451501" cy="3197632"/>
          </a:xfrm>
        </p:grpSpPr>
        <p:grpSp>
          <p:nvGrpSpPr>
            <p:cNvPr id="47" name="val [3,1,2.8,10]">
              <a:extLst>
                <a:ext uri="{FF2B5EF4-FFF2-40B4-BE49-F238E27FC236}">
                  <a16:creationId xmlns:a16="http://schemas.microsoft.com/office/drawing/2014/main" id="{868755F8-70EB-41A5-A18E-CBB7B7273606}"/>
                </a:ext>
              </a:extLst>
            </p:cNvPr>
            <p:cNvGrpSpPr/>
            <p:nvPr/>
          </p:nvGrpSpPr>
          <p:grpSpPr>
            <a:xfrm>
              <a:off x="8105366" y="4806093"/>
              <a:ext cx="1206789" cy="553997"/>
              <a:chOff x="6662632" y="5187478"/>
              <a:chExt cx="1206789" cy="553997"/>
            </a:xfrm>
          </p:grpSpPr>
          <p:sp>
            <p:nvSpPr>
              <p:cNvPr id="42" name="Oval 41">
                <a:extLst>
                  <a:ext uri="{FF2B5EF4-FFF2-40B4-BE49-F238E27FC236}">
                    <a16:creationId xmlns:a16="http://schemas.microsoft.com/office/drawing/2014/main" id="{432FC8B6-03A0-4B8A-818D-6437F7CC9788}"/>
                  </a:ext>
                </a:extLst>
              </p:cNvPr>
              <p:cNvSpPr/>
              <p:nvPr/>
            </p:nvSpPr>
            <p:spPr bwMode="auto">
              <a:xfrm>
                <a:off x="7593756" y="5206534"/>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92AD050D-5E83-4790-B0F7-AE31BB14CEF6}"/>
                  </a:ext>
                </a:extLst>
              </p:cNvPr>
              <p:cNvSpPr txBox="1"/>
              <p:nvPr/>
            </p:nvSpPr>
            <p:spPr>
              <a:xfrm>
                <a:off x="6662632" y="5187478"/>
                <a:ext cx="1018534" cy="553997"/>
              </a:xfrm>
              <a:prstGeom prst="rect">
                <a:avLst/>
              </a:prstGeom>
              <a:noFill/>
            </p:spPr>
            <p:txBody>
              <a:bodyPr wrap="square">
                <a:spAutoFit/>
              </a:bodyPr>
              <a:lstStyle/>
              <a:p>
                <a:pPr algn="ctr"/>
                <a:r>
                  <a:rPr lang="en-US" sz="1050"/>
                  <a:t>[</a:t>
                </a:r>
                <a:r>
                  <a:rPr lang="en-US" sz="1050">
                    <a:solidFill>
                      <a:schemeClr val="dk1"/>
                    </a:solidFill>
                  </a:rPr>
                  <a:t>3,1,2.8,10</a:t>
                </a:r>
                <a:r>
                  <a:rPr lang="en-US" sz="1050"/>
                  <a:t>]</a:t>
                </a:r>
              </a:p>
            </p:txBody>
          </p:sp>
        </p:grpSp>
        <p:grpSp>
          <p:nvGrpSpPr>
            <p:cNvPr id="63" name="val [7,3,1.8,11]">
              <a:extLst>
                <a:ext uri="{FF2B5EF4-FFF2-40B4-BE49-F238E27FC236}">
                  <a16:creationId xmlns:a16="http://schemas.microsoft.com/office/drawing/2014/main" id="{99F58C3E-63A1-4659-BBF0-7ADBE4F413F2}"/>
                </a:ext>
              </a:extLst>
            </p:cNvPr>
            <p:cNvGrpSpPr/>
            <p:nvPr/>
          </p:nvGrpSpPr>
          <p:grpSpPr>
            <a:xfrm>
              <a:off x="9350078" y="2162458"/>
              <a:ext cx="1206789" cy="553997"/>
              <a:chOff x="5735087" y="4770426"/>
              <a:chExt cx="1206789" cy="553997"/>
            </a:xfrm>
          </p:grpSpPr>
          <p:sp>
            <p:nvSpPr>
              <p:cNvPr id="64" name="Oval 63">
                <a:extLst>
                  <a:ext uri="{FF2B5EF4-FFF2-40B4-BE49-F238E27FC236}">
                    <a16:creationId xmlns:a16="http://schemas.microsoft.com/office/drawing/2014/main" id="{21BE9C31-961A-4FD7-B450-D3F8051A3F3C}"/>
                  </a:ext>
                </a:extLst>
              </p:cNvPr>
              <p:cNvSpPr/>
              <p:nvPr/>
            </p:nvSpPr>
            <p:spPr bwMode="auto">
              <a:xfrm>
                <a:off x="6666211" y="4789482"/>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7F66DC48-77E1-4695-924F-A15E32BC655D}"/>
                  </a:ext>
                </a:extLst>
              </p:cNvPr>
              <p:cNvSpPr txBox="1"/>
              <p:nvPr/>
            </p:nvSpPr>
            <p:spPr>
              <a:xfrm>
                <a:off x="5735087" y="4770426"/>
                <a:ext cx="1018534" cy="553997"/>
              </a:xfrm>
              <a:prstGeom prst="rect">
                <a:avLst/>
              </a:prstGeom>
              <a:noFill/>
            </p:spPr>
            <p:txBody>
              <a:bodyPr wrap="square">
                <a:spAutoFit/>
              </a:bodyPr>
              <a:lstStyle/>
              <a:p>
                <a:pPr algn="ctr"/>
                <a:r>
                  <a:rPr lang="en-US" sz="1050"/>
                  <a:t>[7,3,1.8,11]</a:t>
                </a:r>
              </a:p>
            </p:txBody>
          </p:sp>
        </p:grpSp>
        <p:grpSp>
          <p:nvGrpSpPr>
            <p:cNvPr id="66" name="val [4,2,2.5,10]">
              <a:extLst>
                <a:ext uri="{FF2B5EF4-FFF2-40B4-BE49-F238E27FC236}">
                  <a16:creationId xmlns:a16="http://schemas.microsoft.com/office/drawing/2014/main" id="{AF2256D6-96B4-47F5-906C-E6539014CE51}"/>
                </a:ext>
              </a:extLst>
            </p:cNvPr>
            <p:cNvGrpSpPr/>
            <p:nvPr/>
          </p:nvGrpSpPr>
          <p:grpSpPr>
            <a:xfrm>
              <a:off x="8812006" y="3358050"/>
              <a:ext cx="1206789" cy="553997"/>
              <a:chOff x="6162483" y="4983250"/>
              <a:chExt cx="1206789" cy="553997"/>
            </a:xfrm>
          </p:grpSpPr>
          <p:sp>
            <p:nvSpPr>
              <p:cNvPr id="67" name="Oval 66">
                <a:extLst>
                  <a:ext uri="{FF2B5EF4-FFF2-40B4-BE49-F238E27FC236}">
                    <a16:creationId xmlns:a16="http://schemas.microsoft.com/office/drawing/2014/main" id="{530F5B86-B098-4CF5-9F8B-34AFF8F36091}"/>
                  </a:ext>
                </a:extLst>
              </p:cNvPr>
              <p:cNvSpPr/>
              <p:nvPr/>
            </p:nvSpPr>
            <p:spPr bwMode="auto">
              <a:xfrm>
                <a:off x="709360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8" name="TextBox 67">
                <a:extLst>
                  <a:ext uri="{FF2B5EF4-FFF2-40B4-BE49-F238E27FC236}">
                    <a16:creationId xmlns:a16="http://schemas.microsoft.com/office/drawing/2014/main" id="{B303395F-7933-4646-829A-7640A60B65D6}"/>
                  </a:ext>
                </a:extLst>
              </p:cNvPr>
              <p:cNvSpPr txBox="1"/>
              <p:nvPr/>
            </p:nvSpPr>
            <p:spPr>
              <a:xfrm>
                <a:off x="6162483" y="4983250"/>
                <a:ext cx="1018534" cy="553997"/>
              </a:xfrm>
              <a:prstGeom prst="rect">
                <a:avLst/>
              </a:prstGeom>
              <a:noFill/>
            </p:spPr>
            <p:txBody>
              <a:bodyPr wrap="square">
                <a:spAutoFit/>
              </a:bodyPr>
              <a:lstStyle/>
              <a:p>
                <a:pPr algn="ctr"/>
                <a:r>
                  <a:rPr lang="en-US" sz="1050"/>
                  <a:t>[4,8,2.5,10]</a:t>
                </a:r>
              </a:p>
            </p:txBody>
          </p:sp>
        </p:grpSp>
        <p:grpSp>
          <p:nvGrpSpPr>
            <p:cNvPr id="69" name="val [5,1,3,1,11]">
              <a:extLst>
                <a:ext uri="{FF2B5EF4-FFF2-40B4-BE49-F238E27FC236}">
                  <a16:creationId xmlns:a16="http://schemas.microsoft.com/office/drawing/2014/main" id="{32F47F27-6B1D-4CEE-9B58-B5100B0F8CD8}"/>
                </a:ext>
              </a:extLst>
            </p:cNvPr>
            <p:cNvGrpSpPr/>
            <p:nvPr/>
          </p:nvGrpSpPr>
          <p:grpSpPr>
            <a:xfrm>
              <a:off x="8645577" y="3663989"/>
              <a:ext cx="1206789" cy="553997"/>
              <a:chOff x="6331503" y="4983250"/>
              <a:chExt cx="1206789" cy="553997"/>
            </a:xfrm>
          </p:grpSpPr>
          <p:sp>
            <p:nvSpPr>
              <p:cNvPr id="70" name="Oval 69">
                <a:extLst>
                  <a:ext uri="{FF2B5EF4-FFF2-40B4-BE49-F238E27FC236}">
                    <a16:creationId xmlns:a16="http://schemas.microsoft.com/office/drawing/2014/main" id="{8AE52A1A-B875-4EF6-ACD2-F5E36C703423}"/>
                  </a:ext>
                </a:extLst>
              </p:cNvPr>
              <p:cNvSpPr/>
              <p:nvPr/>
            </p:nvSpPr>
            <p:spPr bwMode="auto">
              <a:xfrm>
                <a:off x="726262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66B4B02B-C9CC-4521-99BD-CB418E319562}"/>
                  </a:ext>
                </a:extLst>
              </p:cNvPr>
              <p:cNvSpPr txBox="1"/>
              <p:nvPr/>
            </p:nvSpPr>
            <p:spPr>
              <a:xfrm>
                <a:off x="6331503" y="4983250"/>
                <a:ext cx="1018534" cy="553997"/>
              </a:xfrm>
              <a:prstGeom prst="rect">
                <a:avLst/>
              </a:prstGeom>
              <a:noFill/>
            </p:spPr>
            <p:txBody>
              <a:bodyPr wrap="square">
                <a:spAutoFit/>
              </a:bodyPr>
              <a:lstStyle/>
              <a:p>
                <a:pPr algn="ctr"/>
                <a:r>
                  <a:rPr lang="en-US" sz="1050"/>
                  <a:t>[4,1,3,1,11]</a:t>
                </a:r>
              </a:p>
            </p:txBody>
          </p:sp>
        </p:grpSp>
      </p:grpSp>
      <p:grpSp>
        <p:nvGrpSpPr>
          <p:cNvPr id="3" name="confusion matrix">
            <a:extLst>
              <a:ext uri="{FF2B5EF4-FFF2-40B4-BE49-F238E27FC236}">
                <a16:creationId xmlns:a16="http://schemas.microsoft.com/office/drawing/2014/main" id="{558D1EFB-A476-4E1A-904A-E938BBFBC04E}"/>
              </a:ext>
            </a:extLst>
          </p:cNvPr>
          <p:cNvGrpSpPr/>
          <p:nvPr/>
        </p:nvGrpSpPr>
        <p:grpSpPr>
          <a:xfrm>
            <a:off x="3090300" y="651540"/>
            <a:ext cx="2014107" cy="2128450"/>
            <a:chOff x="8410772" y="4672554"/>
            <a:chExt cx="1912268" cy="2020829"/>
          </a:xfrm>
        </p:grpSpPr>
        <p:sp>
          <p:nvSpPr>
            <p:cNvPr id="72" name="Rectangle 71">
              <a:extLst>
                <a:ext uri="{FF2B5EF4-FFF2-40B4-BE49-F238E27FC236}">
                  <a16:creationId xmlns:a16="http://schemas.microsoft.com/office/drawing/2014/main" id="{031A29EE-2063-412E-A32D-F423707C2DEC}"/>
                </a:ext>
              </a:extLst>
            </p:cNvPr>
            <p:cNvSpPr/>
            <p:nvPr/>
          </p:nvSpPr>
          <p:spPr bwMode="auto">
            <a:xfrm>
              <a:off x="8786604" y="5156947"/>
              <a:ext cx="1536436" cy="1536436"/>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6F48F6E0-65D7-4569-BCCA-F833E09F02A6}"/>
                </a:ext>
              </a:extLst>
            </p:cNvPr>
            <p:cNvCxnSpPr>
              <a:cxnSpLocks/>
              <a:stCxn id="72" idx="0"/>
              <a:endCxn id="72" idx="2"/>
            </p:cNvCxnSpPr>
            <p:nvPr/>
          </p:nvCxnSpPr>
          <p:spPr>
            <a:xfrm>
              <a:off x="9554822" y="5156947"/>
              <a:ext cx="0" cy="1536436"/>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82593B6-3591-415F-AB28-ADA05F30674D}"/>
                </a:ext>
              </a:extLst>
            </p:cNvPr>
            <p:cNvCxnSpPr>
              <a:cxnSpLocks/>
              <a:stCxn id="72" idx="1"/>
              <a:endCxn id="72" idx="3"/>
            </p:cNvCxnSpPr>
            <p:nvPr/>
          </p:nvCxnSpPr>
          <p:spPr>
            <a:xfrm>
              <a:off x="8786604" y="5925165"/>
              <a:ext cx="1536436"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3A84E58-EC55-46C0-8CB7-432BC0B072F2}"/>
                </a:ext>
              </a:extLst>
            </p:cNvPr>
            <p:cNvSpPr txBox="1"/>
            <p:nvPr/>
          </p:nvSpPr>
          <p:spPr>
            <a:xfrm>
              <a:off x="9162021" y="4912525"/>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1</a:t>
              </a:r>
            </a:p>
          </p:txBody>
        </p:sp>
        <p:sp>
          <p:nvSpPr>
            <p:cNvPr id="81" name="TextBox 80">
              <a:extLst>
                <a:ext uri="{FF2B5EF4-FFF2-40B4-BE49-F238E27FC236}">
                  <a16:creationId xmlns:a16="http://schemas.microsoft.com/office/drawing/2014/main" id="{6689A99A-8A53-4043-9558-AD19121A424B}"/>
                </a:ext>
              </a:extLst>
            </p:cNvPr>
            <p:cNvSpPr txBox="1"/>
            <p:nvPr/>
          </p:nvSpPr>
          <p:spPr>
            <a:xfrm>
              <a:off x="8617875" y="5434069"/>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1</a:t>
              </a:r>
            </a:p>
          </p:txBody>
        </p:sp>
        <p:sp>
          <p:nvSpPr>
            <p:cNvPr id="82" name="TextBox 81">
              <a:extLst>
                <a:ext uri="{FF2B5EF4-FFF2-40B4-BE49-F238E27FC236}">
                  <a16:creationId xmlns:a16="http://schemas.microsoft.com/office/drawing/2014/main" id="{5EBA88E9-05B6-4640-AF01-1589CA3E887E}"/>
                </a:ext>
              </a:extLst>
            </p:cNvPr>
            <p:cNvSpPr txBox="1"/>
            <p:nvPr/>
          </p:nvSpPr>
          <p:spPr>
            <a:xfrm>
              <a:off x="9917356" y="4912524"/>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0</a:t>
              </a:r>
            </a:p>
          </p:txBody>
        </p:sp>
        <p:sp>
          <p:nvSpPr>
            <p:cNvPr id="83" name="TextBox 82">
              <a:extLst>
                <a:ext uri="{FF2B5EF4-FFF2-40B4-BE49-F238E27FC236}">
                  <a16:creationId xmlns:a16="http://schemas.microsoft.com/office/drawing/2014/main" id="{2CAAF9B6-28FC-4B6D-80CE-225AE81C081B}"/>
                </a:ext>
              </a:extLst>
            </p:cNvPr>
            <p:cNvSpPr txBox="1"/>
            <p:nvPr/>
          </p:nvSpPr>
          <p:spPr>
            <a:xfrm>
              <a:off x="8632567" y="6214539"/>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0</a:t>
              </a:r>
            </a:p>
          </p:txBody>
        </p:sp>
        <p:sp>
          <p:nvSpPr>
            <p:cNvPr id="84" name="TextBox 83">
              <a:extLst>
                <a:ext uri="{FF2B5EF4-FFF2-40B4-BE49-F238E27FC236}">
                  <a16:creationId xmlns:a16="http://schemas.microsoft.com/office/drawing/2014/main" id="{EFE37054-058A-4499-B156-D7FE64CF2724}"/>
                </a:ext>
              </a:extLst>
            </p:cNvPr>
            <p:cNvSpPr txBox="1"/>
            <p:nvPr/>
          </p:nvSpPr>
          <p:spPr>
            <a:xfrm rot="16200000">
              <a:off x="8165646" y="5682569"/>
              <a:ext cx="709412" cy="219160"/>
            </a:xfrm>
            <a:prstGeom prst="rect">
              <a:avLst/>
            </a:prstGeom>
            <a:noFill/>
          </p:spPr>
          <p:txBody>
            <a:bodyPr wrap="none" lIns="0" tIns="0" rIns="0" bIns="0" rtlCol="0">
              <a:spAutoFit/>
            </a:bodyPr>
            <a:lstStyle/>
            <a:p>
              <a:pPr algn="l"/>
              <a:r>
                <a:rPr lang="en-US" sz="1500" dirty="0">
                  <a:solidFill>
                    <a:srgbClr val="40CDF5"/>
                  </a:solidFill>
                </a:rPr>
                <a:t>Predicted</a:t>
              </a:r>
            </a:p>
          </p:txBody>
        </p:sp>
        <p:sp>
          <p:nvSpPr>
            <p:cNvPr id="85" name="TextBox 84">
              <a:extLst>
                <a:ext uri="{FF2B5EF4-FFF2-40B4-BE49-F238E27FC236}">
                  <a16:creationId xmlns:a16="http://schemas.microsoft.com/office/drawing/2014/main" id="{2ED7A13C-5008-462C-90BA-AED2C8F663EE}"/>
                </a:ext>
              </a:extLst>
            </p:cNvPr>
            <p:cNvSpPr txBox="1"/>
            <p:nvPr/>
          </p:nvSpPr>
          <p:spPr>
            <a:xfrm>
              <a:off x="9226823" y="4672554"/>
              <a:ext cx="468761" cy="219160"/>
            </a:xfrm>
            <a:prstGeom prst="rect">
              <a:avLst/>
            </a:prstGeom>
            <a:noFill/>
          </p:spPr>
          <p:txBody>
            <a:bodyPr wrap="none" lIns="0" tIns="0" rIns="0" bIns="0" rtlCol="0">
              <a:spAutoFit/>
            </a:bodyPr>
            <a:lstStyle/>
            <a:p>
              <a:pPr algn="l"/>
              <a:r>
                <a:rPr lang="en-US" sz="1500" dirty="0">
                  <a:solidFill>
                    <a:srgbClr val="40CDF5"/>
                  </a:solidFill>
                </a:rPr>
                <a:t>Actual</a:t>
              </a:r>
            </a:p>
          </p:txBody>
        </p:sp>
      </p:grpSp>
      <p:sp>
        <p:nvSpPr>
          <p:cNvPr id="4" name="TPs1">
            <a:extLst>
              <a:ext uri="{FF2B5EF4-FFF2-40B4-BE49-F238E27FC236}">
                <a16:creationId xmlns:a16="http://schemas.microsoft.com/office/drawing/2014/main" id="{F55C9A9D-682F-452A-AD6A-DE37CB3BA187}"/>
              </a:ext>
            </a:extLst>
          </p:cNvPr>
          <p:cNvSpPr txBox="1"/>
          <p:nvPr/>
        </p:nvSpPr>
        <p:spPr>
          <a:xfrm>
            <a:off x="3799222" y="1309582"/>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73" name="TNs1">
            <a:extLst>
              <a:ext uri="{FF2B5EF4-FFF2-40B4-BE49-F238E27FC236}">
                <a16:creationId xmlns:a16="http://schemas.microsoft.com/office/drawing/2014/main" id="{737B38D1-218D-4790-AFB7-D837F101198A}"/>
              </a:ext>
            </a:extLst>
          </p:cNvPr>
          <p:cNvSpPr txBox="1"/>
          <p:nvPr/>
        </p:nvSpPr>
        <p:spPr>
          <a:xfrm>
            <a:off x="4563799" y="2094724"/>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76" name="FPs1">
            <a:extLst>
              <a:ext uri="{FF2B5EF4-FFF2-40B4-BE49-F238E27FC236}">
                <a16:creationId xmlns:a16="http://schemas.microsoft.com/office/drawing/2014/main" id="{3E0A687D-870C-4605-80D9-163F2D598BBC}"/>
              </a:ext>
            </a:extLst>
          </p:cNvPr>
          <p:cNvSpPr txBox="1"/>
          <p:nvPr/>
        </p:nvSpPr>
        <p:spPr>
          <a:xfrm>
            <a:off x="3809398" y="2097449"/>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77" name="FNs1">
            <a:extLst>
              <a:ext uri="{FF2B5EF4-FFF2-40B4-BE49-F238E27FC236}">
                <a16:creationId xmlns:a16="http://schemas.microsoft.com/office/drawing/2014/main" id="{DBF32B42-4742-499B-9039-9EDB2FF2EE10}"/>
              </a:ext>
            </a:extLst>
          </p:cNvPr>
          <p:cNvSpPr txBox="1"/>
          <p:nvPr/>
        </p:nvSpPr>
        <p:spPr>
          <a:xfrm>
            <a:off x="4563760" y="1294179"/>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8" name="True positive">
            <a:extLst>
              <a:ext uri="{FF2B5EF4-FFF2-40B4-BE49-F238E27FC236}">
                <a16:creationId xmlns:a16="http://schemas.microsoft.com/office/drawing/2014/main" id="{24ED5EB0-D61A-4EE0-8978-D920CBC28890}"/>
              </a:ext>
            </a:extLst>
          </p:cNvPr>
          <p:cNvSpPr txBox="1"/>
          <p:nvPr/>
        </p:nvSpPr>
        <p:spPr>
          <a:xfrm>
            <a:off x="7915583" y="1636135"/>
            <a:ext cx="797013" cy="184666"/>
          </a:xfrm>
          <a:prstGeom prst="rect">
            <a:avLst/>
          </a:prstGeom>
          <a:solidFill>
            <a:schemeClr val="bg1"/>
          </a:solidFill>
          <a:ln w="12700">
            <a:noFill/>
          </a:ln>
        </p:spPr>
        <p:txBody>
          <a:bodyPr wrap="none" lIns="0" tIns="0" rIns="0" bIns="0" rtlCol="0">
            <a:spAutoFit/>
          </a:bodyPr>
          <a:lstStyle/>
          <a:p>
            <a:pPr algn="l"/>
            <a:r>
              <a:rPr lang="en-US" sz="1200">
                <a:solidFill>
                  <a:srgbClr val="00BCF2"/>
                </a:solidFill>
              </a:rPr>
              <a:t>True Positive</a:t>
            </a:r>
          </a:p>
        </p:txBody>
      </p:sp>
      <p:sp>
        <p:nvSpPr>
          <p:cNvPr id="78" name="False positive">
            <a:extLst>
              <a:ext uri="{FF2B5EF4-FFF2-40B4-BE49-F238E27FC236}">
                <a16:creationId xmlns:a16="http://schemas.microsoft.com/office/drawing/2014/main" id="{F94D45C8-917B-4B7C-AF4B-C7814D5B8F8C}"/>
              </a:ext>
            </a:extLst>
          </p:cNvPr>
          <p:cNvSpPr txBox="1"/>
          <p:nvPr/>
        </p:nvSpPr>
        <p:spPr>
          <a:xfrm>
            <a:off x="7546155" y="2530502"/>
            <a:ext cx="971354" cy="184666"/>
          </a:xfrm>
          <a:prstGeom prst="rect">
            <a:avLst/>
          </a:prstGeom>
          <a:solidFill>
            <a:schemeClr val="bg1"/>
          </a:solidFill>
          <a:ln w="12700">
            <a:noFill/>
          </a:ln>
        </p:spPr>
        <p:txBody>
          <a:bodyPr wrap="square" lIns="0" tIns="0" rIns="0" bIns="0" rtlCol="0">
            <a:spAutoFit/>
          </a:bodyPr>
          <a:lstStyle/>
          <a:p>
            <a:pPr algn="l"/>
            <a:r>
              <a:rPr lang="en-US" sz="1200">
                <a:solidFill>
                  <a:srgbClr val="00BCF2"/>
                </a:solidFill>
              </a:rPr>
              <a:t>False Positive</a:t>
            </a:r>
          </a:p>
        </p:txBody>
      </p:sp>
      <p:sp>
        <p:nvSpPr>
          <p:cNvPr id="79" name="False negative">
            <a:extLst>
              <a:ext uri="{FF2B5EF4-FFF2-40B4-BE49-F238E27FC236}">
                <a16:creationId xmlns:a16="http://schemas.microsoft.com/office/drawing/2014/main" id="{9CB2C43A-A421-496C-8109-C778A54F0A30}"/>
              </a:ext>
            </a:extLst>
          </p:cNvPr>
          <p:cNvSpPr txBox="1"/>
          <p:nvPr/>
        </p:nvSpPr>
        <p:spPr>
          <a:xfrm>
            <a:off x="7465978" y="2784367"/>
            <a:ext cx="971354" cy="184666"/>
          </a:xfrm>
          <a:prstGeom prst="rect">
            <a:avLst/>
          </a:prstGeom>
          <a:solidFill>
            <a:schemeClr val="bg1"/>
          </a:solidFill>
          <a:ln w="12700">
            <a:noFill/>
          </a:ln>
        </p:spPr>
        <p:txBody>
          <a:bodyPr wrap="square" lIns="0" tIns="0" rIns="0" bIns="0" rtlCol="0">
            <a:spAutoFit/>
          </a:bodyPr>
          <a:lstStyle/>
          <a:p>
            <a:pPr algn="l"/>
            <a:r>
              <a:rPr lang="en-US" sz="1200">
                <a:solidFill>
                  <a:srgbClr val="00BCF2"/>
                </a:solidFill>
              </a:rPr>
              <a:t>False Negative</a:t>
            </a:r>
          </a:p>
        </p:txBody>
      </p:sp>
      <p:sp>
        <p:nvSpPr>
          <p:cNvPr id="87" name="True Negative">
            <a:extLst>
              <a:ext uri="{FF2B5EF4-FFF2-40B4-BE49-F238E27FC236}">
                <a16:creationId xmlns:a16="http://schemas.microsoft.com/office/drawing/2014/main" id="{313ABEE1-2113-4132-8D6A-3AC0EA232C6C}"/>
              </a:ext>
            </a:extLst>
          </p:cNvPr>
          <p:cNvSpPr txBox="1"/>
          <p:nvPr/>
        </p:nvSpPr>
        <p:spPr>
          <a:xfrm>
            <a:off x="7001978" y="3610210"/>
            <a:ext cx="971354" cy="184666"/>
          </a:xfrm>
          <a:prstGeom prst="rect">
            <a:avLst/>
          </a:prstGeom>
          <a:solidFill>
            <a:schemeClr val="bg1"/>
          </a:solidFill>
          <a:ln w="12700">
            <a:noFill/>
          </a:ln>
        </p:spPr>
        <p:txBody>
          <a:bodyPr wrap="square" lIns="0" tIns="0" rIns="0" bIns="0" rtlCol="0">
            <a:spAutoFit/>
          </a:bodyPr>
          <a:lstStyle/>
          <a:p>
            <a:pPr algn="l"/>
            <a:r>
              <a:rPr lang="en-US" sz="1200">
                <a:solidFill>
                  <a:srgbClr val="00BCF2"/>
                </a:solidFill>
              </a:rPr>
              <a:t>True Negative</a:t>
            </a:r>
          </a:p>
        </p:txBody>
      </p:sp>
      <p:grpSp>
        <p:nvGrpSpPr>
          <p:cNvPr id="10" name="More confusion">
            <a:extLst>
              <a:ext uri="{FF2B5EF4-FFF2-40B4-BE49-F238E27FC236}">
                <a16:creationId xmlns:a16="http://schemas.microsoft.com/office/drawing/2014/main" id="{67A1B47D-9429-4419-96D8-F85DC1131E0A}"/>
              </a:ext>
            </a:extLst>
          </p:cNvPr>
          <p:cNvGrpSpPr/>
          <p:nvPr/>
        </p:nvGrpSpPr>
        <p:grpSpPr>
          <a:xfrm>
            <a:off x="3591651" y="1309582"/>
            <a:ext cx="1351275" cy="1246807"/>
            <a:chOff x="6032076" y="5097352"/>
            <a:chExt cx="1801701" cy="1662409"/>
          </a:xfrm>
        </p:grpSpPr>
        <p:sp>
          <p:nvSpPr>
            <p:cNvPr id="88" name="TPs1">
              <a:extLst>
                <a:ext uri="{FF2B5EF4-FFF2-40B4-BE49-F238E27FC236}">
                  <a16:creationId xmlns:a16="http://schemas.microsoft.com/office/drawing/2014/main" id="{674C6DF5-F687-4608-8F4C-6CD36C6F5E7B}"/>
                </a:ext>
              </a:extLst>
            </p:cNvPr>
            <p:cNvSpPr txBox="1"/>
            <p:nvPr/>
          </p:nvSpPr>
          <p:spPr>
            <a:xfrm>
              <a:off x="6032076" y="5097352"/>
              <a:ext cx="78226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126</a:t>
              </a:r>
            </a:p>
          </p:txBody>
        </p:sp>
        <p:sp>
          <p:nvSpPr>
            <p:cNvPr id="89" name="TNs1">
              <a:extLst>
                <a:ext uri="{FF2B5EF4-FFF2-40B4-BE49-F238E27FC236}">
                  <a16:creationId xmlns:a16="http://schemas.microsoft.com/office/drawing/2014/main" id="{912FD41D-BE14-4D71-9840-CA270522A87B}"/>
                </a:ext>
              </a:extLst>
            </p:cNvPr>
            <p:cNvSpPr txBox="1"/>
            <p:nvPr/>
          </p:nvSpPr>
          <p:spPr>
            <a:xfrm>
              <a:off x="7051512" y="6144208"/>
              <a:ext cx="78226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119</a:t>
              </a:r>
            </a:p>
          </p:txBody>
        </p:sp>
        <p:sp>
          <p:nvSpPr>
            <p:cNvPr id="90" name="FPs1">
              <a:extLst>
                <a:ext uri="{FF2B5EF4-FFF2-40B4-BE49-F238E27FC236}">
                  <a16:creationId xmlns:a16="http://schemas.microsoft.com/office/drawing/2014/main" id="{CEB390FF-AEF5-4760-996A-728EB9595BE3}"/>
                </a:ext>
              </a:extLst>
            </p:cNvPr>
            <p:cNvSpPr txBox="1"/>
            <p:nvPr/>
          </p:nvSpPr>
          <p:spPr>
            <a:xfrm>
              <a:off x="6298305" y="6144208"/>
              <a:ext cx="26075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7</a:t>
              </a:r>
            </a:p>
          </p:txBody>
        </p:sp>
        <p:sp>
          <p:nvSpPr>
            <p:cNvPr id="91" name="FNs1">
              <a:extLst>
                <a:ext uri="{FF2B5EF4-FFF2-40B4-BE49-F238E27FC236}">
                  <a16:creationId xmlns:a16="http://schemas.microsoft.com/office/drawing/2014/main" id="{4AACAE07-A27F-4379-A5EC-8B73176542F7}"/>
                </a:ext>
              </a:extLst>
            </p:cNvPr>
            <p:cNvSpPr txBox="1"/>
            <p:nvPr/>
          </p:nvSpPr>
          <p:spPr>
            <a:xfrm>
              <a:off x="7190171" y="5109507"/>
              <a:ext cx="521511"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21</a:t>
              </a:r>
            </a:p>
          </p:txBody>
        </p:sp>
      </p:grpSp>
      <p:grpSp>
        <p:nvGrpSpPr>
          <p:cNvPr id="13" name="heatmap">
            <a:extLst>
              <a:ext uri="{FF2B5EF4-FFF2-40B4-BE49-F238E27FC236}">
                <a16:creationId xmlns:a16="http://schemas.microsoft.com/office/drawing/2014/main" id="{1C13A6DE-F28D-4534-9660-7E96C737E01E}"/>
              </a:ext>
            </a:extLst>
          </p:cNvPr>
          <p:cNvGrpSpPr/>
          <p:nvPr/>
        </p:nvGrpSpPr>
        <p:grpSpPr>
          <a:xfrm>
            <a:off x="3487395" y="1159008"/>
            <a:ext cx="1617445" cy="1623704"/>
            <a:chOff x="4649859" y="1545344"/>
            <a:chExt cx="2156593" cy="2164938"/>
          </a:xfrm>
        </p:grpSpPr>
        <p:sp>
          <p:nvSpPr>
            <p:cNvPr id="12" name="Rectangle 11">
              <a:extLst>
                <a:ext uri="{FF2B5EF4-FFF2-40B4-BE49-F238E27FC236}">
                  <a16:creationId xmlns:a16="http://schemas.microsoft.com/office/drawing/2014/main" id="{CB135F23-32E2-4165-B3D0-7E2A0E5092F1}"/>
                </a:ext>
              </a:extLst>
            </p:cNvPr>
            <p:cNvSpPr/>
            <p:nvPr/>
          </p:nvSpPr>
          <p:spPr bwMode="auto">
            <a:xfrm>
              <a:off x="4659939" y="1545345"/>
              <a:ext cx="1067099" cy="1078833"/>
            </a:xfrm>
            <a:prstGeom prst="rect">
              <a:avLst/>
            </a:prstGeom>
            <a:solidFill>
              <a:srgbClr val="0078D4">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690CE07B-043A-485D-871E-56DED6173DCF}"/>
                </a:ext>
              </a:extLst>
            </p:cNvPr>
            <p:cNvSpPr/>
            <p:nvPr/>
          </p:nvSpPr>
          <p:spPr bwMode="auto">
            <a:xfrm>
              <a:off x="5739353" y="2629764"/>
              <a:ext cx="1067099" cy="1078833"/>
            </a:xfrm>
            <a:prstGeom prst="rect">
              <a:avLst/>
            </a:prstGeom>
            <a:solidFill>
              <a:srgbClr val="0078D4">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A08153C2-4B0A-4624-AB65-64B4C4AC759A}"/>
                </a:ext>
              </a:extLst>
            </p:cNvPr>
            <p:cNvSpPr/>
            <p:nvPr/>
          </p:nvSpPr>
          <p:spPr bwMode="auto">
            <a:xfrm>
              <a:off x="5738779" y="1545344"/>
              <a:ext cx="1067099" cy="1078833"/>
            </a:xfrm>
            <a:prstGeom prst="rect">
              <a:avLst/>
            </a:prstGeom>
            <a:solidFill>
              <a:srgbClr val="0078D4">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6CD8BBF4-E7DF-4B1B-8CF0-9A04CC6FA468}"/>
                </a:ext>
              </a:extLst>
            </p:cNvPr>
            <p:cNvSpPr/>
            <p:nvPr/>
          </p:nvSpPr>
          <p:spPr bwMode="auto">
            <a:xfrm>
              <a:off x="4649859" y="2631449"/>
              <a:ext cx="1067099" cy="1078833"/>
            </a:xfrm>
            <a:prstGeom prst="rect">
              <a:avLst/>
            </a:prstGeom>
            <a:solidFill>
              <a:srgbClr val="0078D4">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sp>
        <p:nvSpPr>
          <p:cNvPr id="95" name="Training">
            <a:extLst>
              <a:ext uri="{FF2B5EF4-FFF2-40B4-BE49-F238E27FC236}">
                <a16:creationId xmlns:a16="http://schemas.microsoft.com/office/drawing/2014/main" id="{ACF9172E-E1D2-4553-80E2-E2D50B97F559}"/>
              </a:ext>
            </a:extLst>
          </p:cNvPr>
          <p:cNvSpPr txBox="1"/>
          <p:nvPr/>
        </p:nvSpPr>
        <p:spPr>
          <a:xfrm rot="16200000">
            <a:off x="94197" y="2456333"/>
            <a:ext cx="617285"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Training</a:t>
            </a:r>
          </a:p>
        </p:txBody>
      </p:sp>
      <p:sp>
        <p:nvSpPr>
          <p:cNvPr id="96" name="Validation">
            <a:extLst>
              <a:ext uri="{FF2B5EF4-FFF2-40B4-BE49-F238E27FC236}">
                <a16:creationId xmlns:a16="http://schemas.microsoft.com/office/drawing/2014/main" id="{E25B7BD1-8CD0-4665-8133-4CC9C90D11B1}"/>
              </a:ext>
            </a:extLst>
          </p:cNvPr>
          <p:cNvSpPr txBox="1"/>
          <p:nvPr/>
        </p:nvSpPr>
        <p:spPr>
          <a:xfrm rot="16200000">
            <a:off x="29704" y="3991814"/>
            <a:ext cx="780983"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Validation</a:t>
            </a:r>
          </a:p>
        </p:txBody>
      </p:sp>
      <p:sp>
        <p:nvSpPr>
          <p:cNvPr id="97" name="Hide Validation">
            <a:extLst>
              <a:ext uri="{FF2B5EF4-FFF2-40B4-BE49-F238E27FC236}">
                <a16:creationId xmlns:a16="http://schemas.microsoft.com/office/drawing/2014/main" id="{196D8781-E200-4720-8BD4-00D688D08E5C}"/>
              </a:ext>
            </a:extLst>
          </p:cNvPr>
          <p:cNvSpPr/>
          <p:nvPr/>
        </p:nvSpPr>
        <p:spPr bwMode="auto">
          <a:xfrm>
            <a:off x="287422" y="3449686"/>
            <a:ext cx="2265677" cy="1143146"/>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8" name="Hide Training">
            <a:extLst>
              <a:ext uri="{FF2B5EF4-FFF2-40B4-BE49-F238E27FC236}">
                <a16:creationId xmlns:a16="http://schemas.microsoft.com/office/drawing/2014/main" id="{D970377A-B6D6-4185-9BF6-723C334EFF04}"/>
              </a:ext>
            </a:extLst>
          </p:cNvPr>
          <p:cNvSpPr/>
          <p:nvPr/>
        </p:nvSpPr>
        <p:spPr bwMode="auto">
          <a:xfrm>
            <a:off x="287422" y="2016879"/>
            <a:ext cx="2240174" cy="1389809"/>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score1">
            <a:extLst>
              <a:ext uri="{FF2B5EF4-FFF2-40B4-BE49-F238E27FC236}">
                <a16:creationId xmlns:a16="http://schemas.microsoft.com/office/drawing/2014/main" id="{9755D6FC-AE5E-459F-A274-D8B3B20985CF}"/>
              </a:ext>
            </a:extLst>
          </p:cNvPr>
          <p:cNvGrpSpPr/>
          <p:nvPr/>
        </p:nvGrpSpPr>
        <p:grpSpPr>
          <a:xfrm>
            <a:off x="1887688" y="3490432"/>
            <a:ext cx="2280257" cy="252088"/>
            <a:chOff x="2516917" y="4653909"/>
            <a:chExt cx="3040342" cy="336117"/>
          </a:xfrm>
        </p:grpSpPr>
        <p:sp>
          <p:nvSpPr>
            <p:cNvPr id="14" name="Rectangle 13">
              <a:extLst>
                <a:ext uri="{FF2B5EF4-FFF2-40B4-BE49-F238E27FC236}">
                  <a16:creationId xmlns:a16="http://schemas.microsoft.com/office/drawing/2014/main" id="{05DBD2D5-B40A-4944-B86D-C95D64ACCFC0}"/>
                </a:ext>
              </a:extLst>
            </p:cNvPr>
            <p:cNvSpPr/>
            <p:nvPr/>
          </p:nvSpPr>
          <p:spPr bwMode="auto">
            <a:xfrm>
              <a:off x="2516917"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6B594CDC-804A-4CC3-A805-23300B0D49DB}"/>
                </a:ext>
              </a:extLst>
            </p:cNvPr>
            <p:cNvSpPr/>
            <p:nvPr/>
          </p:nvSpPr>
          <p:spPr bwMode="auto">
            <a:xfrm>
              <a:off x="5217858"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7" name="score1 result" descr="Badge Tick1">
            <a:extLst>
              <a:ext uri="{FF2B5EF4-FFF2-40B4-BE49-F238E27FC236}">
                <a16:creationId xmlns:a16="http://schemas.microsoft.com/office/drawing/2014/main" id="{7C47EF53-35CB-4330-959F-D23818E7C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53394" y="3436450"/>
            <a:ext cx="327377" cy="327377"/>
          </a:xfrm>
          <a:prstGeom prst="rect">
            <a:avLst/>
          </a:prstGeom>
        </p:spPr>
      </p:pic>
      <p:pic>
        <p:nvPicPr>
          <p:cNvPr id="20" name="score3 result" descr="Badge Cross">
            <a:extLst>
              <a:ext uri="{FF2B5EF4-FFF2-40B4-BE49-F238E27FC236}">
                <a16:creationId xmlns:a16="http://schemas.microsoft.com/office/drawing/2014/main" id="{C2AFEB42-02B8-49F0-A62C-E5D7C5298DE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65379" y="4014536"/>
            <a:ext cx="327377" cy="327377"/>
          </a:xfrm>
          <a:prstGeom prst="rect">
            <a:avLst/>
          </a:prstGeom>
        </p:spPr>
      </p:pic>
      <p:grpSp>
        <p:nvGrpSpPr>
          <p:cNvPr id="22" name="score2">
            <a:extLst>
              <a:ext uri="{FF2B5EF4-FFF2-40B4-BE49-F238E27FC236}">
                <a16:creationId xmlns:a16="http://schemas.microsoft.com/office/drawing/2014/main" id="{29699B62-A86F-4D8D-AA93-BFF2D8887830}"/>
              </a:ext>
            </a:extLst>
          </p:cNvPr>
          <p:cNvGrpSpPr/>
          <p:nvPr/>
        </p:nvGrpSpPr>
        <p:grpSpPr>
          <a:xfrm>
            <a:off x="1884618" y="3748415"/>
            <a:ext cx="2280257" cy="252088"/>
            <a:chOff x="2512824" y="4997886"/>
            <a:chExt cx="3040342" cy="336117"/>
          </a:xfrm>
        </p:grpSpPr>
        <p:sp>
          <p:nvSpPr>
            <p:cNvPr id="100" name="Rectangle 99">
              <a:extLst>
                <a:ext uri="{FF2B5EF4-FFF2-40B4-BE49-F238E27FC236}">
                  <a16:creationId xmlns:a16="http://schemas.microsoft.com/office/drawing/2014/main" id="{582AC9C7-7DC0-4252-AFBE-1A4157C86108}"/>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755DA156-1625-4F59-A605-34B3BD2BC49F}"/>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2" name="score2 result" descr="Badge Tick1">
            <a:extLst>
              <a:ext uri="{FF2B5EF4-FFF2-40B4-BE49-F238E27FC236}">
                <a16:creationId xmlns:a16="http://schemas.microsoft.com/office/drawing/2014/main" id="{A0EB498D-BE9E-4994-8490-B33E7A416B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59387" y="3714996"/>
            <a:ext cx="327377" cy="327377"/>
          </a:xfrm>
          <a:prstGeom prst="rect">
            <a:avLst/>
          </a:prstGeom>
        </p:spPr>
      </p:pic>
      <p:grpSp>
        <p:nvGrpSpPr>
          <p:cNvPr id="103" name="score3">
            <a:extLst>
              <a:ext uri="{FF2B5EF4-FFF2-40B4-BE49-F238E27FC236}">
                <a16:creationId xmlns:a16="http://schemas.microsoft.com/office/drawing/2014/main" id="{9B8F08AA-8843-4333-839B-4F2D715EFE84}"/>
              </a:ext>
            </a:extLst>
          </p:cNvPr>
          <p:cNvGrpSpPr/>
          <p:nvPr/>
        </p:nvGrpSpPr>
        <p:grpSpPr>
          <a:xfrm>
            <a:off x="1884437" y="4036008"/>
            <a:ext cx="2280257" cy="252088"/>
            <a:chOff x="2512824" y="4997886"/>
            <a:chExt cx="3040342" cy="336117"/>
          </a:xfrm>
        </p:grpSpPr>
        <p:sp>
          <p:nvSpPr>
            <p:cNvPr id="104" name="Rectangle 103">
              <a:extLst>
                <a:ext uri="{FF2B5EF4-FFF2-40B4-BE49-F238E27FC236}">
                  <a16:creationId xmlns:a16="http://schemas.microsoft.com/office/drawing/2014/main" id="{5355D222-D440-4C61-8E1E-F41EFC9DC690}"/>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533E7AFC-7638-4C82-ADE1-DFFE075BE970}"/>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score4">
            <a:extLst>
              <a:ext uri="{FF2B5EF4-FFF2-40B4-BE49-F238E27FC236}">
                <a16:creationId xmlns:a16="http://schemas.microsoft.com/office/drawing/2014/main" id="{76BF5837-70BD-48B8-B8C3-346A3322B401}"/>
              </a:ext>
            </a:extLst>
          </p:cNvPr>
          <p:cNvGrpSpPr/>
          <p:nvPr/>
        </p:nvGrpSpPr>
        <p:grpSpPr>
          <a:xfrm>
            <a:off x="1884618" y="4315401"/>
            <a:ext cx="2280257" cy="252088"/>
            <a:chOff x="2512824" y="4997886"/>
            <a:chExt cx="3040342" cy="336117"/>
          </a:xfrm>
        </p:grpSpPr>
        <p:sp>
          <p:nvSpPr>
            <p:cNvPr id="107" name="Rectangle 106">
              <a:extLst>
                <a:ext uri="{FF2B5EF4-FFF2-40B4-BE49-F238E27FC236}">
                  <a16:creationId xmlns:a16="http://schemas.microsoft.com/office/drawing/2014/main" id="{695B7792-91D0-48A2-A0A1-4E0929ABE2D3}"/>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F956446B-ABD7-47BD-858D-48075592C6A0}"/>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9" name="score4 result" descr="Badge Cross">
            <a:extLst>
              <a:ext uri="{FF2B5EF4-FFF2-40B4-BE49-F238E27FC236}">
                <a16:creationId xmlns:a16="http://schemas.microsoft.com/office/drawing/2014/main" id="{7E812313-287C-4A8A-80E9-A81267123DB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67518" y="4285164"/>
            <a:ext cx="327377" cy="327377"/>
          </a:xfrm>
          <a:prstGeom prst="rect">
            <a:avLst/>
          </a:prstGeom>
        </p:spPr>
      </p:pic>
      <p:cxnSp>
        <p:nvCxnSpPr>
          <p:cNvPr id="110" name="threshold">
            <a:extLst>
              <a:ext uri="{FF2B5EF4-FFF2-40B4-BE49-F238E27FC236}">
                <a16:creationId xmlns:a16="http://schemas.microsoft.com/office/drawing/2014/main" id="{4F1DA685-757F-4CAE-8C45-D0FDB02B850E}"/>
              </a:ext>
            </a:extLst>
          </p:cNvPr>
          <p:cNvCxnSpPr>
            <a:cxnSpLocks/>
          </p:cNvCxnSpPr>
          <p:nvPr/>
        </p:nvCxnSpPr>
        <p:spPr>
          <a:xfrm>
            <a:off x="5817810" y="2737583"/>
            <a:ext cx="3082513" cy="0"/>
          </a:xfrm>
          <a:prstGeom prst="line">
            <a:avLst/>
          </a:prstGeom>
          <a:ln w="3810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102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33333E-6 2.96296E-6 L -0.00026 0.01713 " pathEditMode="relative" rAng="0" ptsTypes="AA">
                                      <p:cBhvr>
                                        <p:cTn id="23" dur="2000" fill="hold"/>
                                        <p:tgtEl>
                                          <p:spTgt spid="29"/>
                                        </p:tgtEl>
                                        <p:attrNameLst>
                                          <p:attrName>ppt_x</p:attrName>
                                          <p:attrName>ppt_y</p:attrName>
                                        </p:attrNameLst>
                                      </p:cBhvr>
                                      <p:rCtr x="-13" y="856"/>
                                    </p:animMotion>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fade">
                                      <p:cBhvr>
                                        <p:cTn id="38" dur="500"/>
                                        <p:tgtEl>
                                          <p:spTgt spid="97"/>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wipe(left)">
                                      <p:cBhvr>
                                        <p:cTn id="47" dur="500"/>
                                        <p:tgtEl>
                                          <p:spTgt spid="1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xit" presetSubtype="0" fill="hold" grpId="1" nodeType="withEffect">
                                  <p:stCondLst>
                                    <p:cond delay="0"/>
                                  </p:stCondLst>
                                  <p:childTnLst>
                                    <p:animEffect transition="out" filter="fade">
                                      <p:cBhvr>
                                        <p:cTn id="54" dur="500"/>
                                        <p:tgtEl>
                                          <p:spTgt spid="86"/>
                                        </p:tgtEl>
                                      </p:cBhvr>
                                    </p:animEffect>
                                    <p:set>
                                      <p:cBhvr>
                                        <p:cTn id="55" dur="1" fill="hold">
                                          <p:stCondLst>
                                            <p:cond delay="499"/>
                                          </p:stCondLst>
                                        </p:cTn>
                                        <p:tgtEl>
                                          <p:spTgt spid="8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xit" presetSubtype="0" fill="hold" grpId="1" nodeType="withEffect">
                                  <p:stCondLst>
                                    <p:cond delay="0"/>
                                  </p:stCondLst>
                                  <p:childTnLst>
                                    <p:animEffect transition="out" filter="fade">
                                      <p:cBhvr>
                                        <p:cTn id="62" dur="500"/>
                                        <p:tgtEl>
                                          <p:spTgt spid="97"/>
                                        </p:tgtEl>
                                      </p:cBhvr>
                                    </p:animEffect>
                                    <p:set>
                                      <p:cBhvr>
                                        <p:cTn id="63" dur="1" fill="hold">
                                          <p:stCondLst>
                                            <p:cond delay="499"/>
                                          </p:stCondLst>
                                        </p:cTn>
                                        <p:tgtEl>
                                          <p:spTgt spid="97"/>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 presetClass="exit" presetSubtype="0" fill="hold" nodeType="withEffect">
                                  <p:stCondLst>
                                    <p:cond delay="0"/>
                                  </p:stCondLst>
                                  <p:childTnLst>
                                    <p:set>
                                      <p:cBhvr>
                                        <p:cTn id="94" dur="1" fill="hold">
                                          <p:stCondLst>
                                            <p:cond delay="0"/>
                                          </p:stCondLst>
                                        </p:cTn>
                                        <p:tgtEl>
                                          <p:spTgt spid="27"/>
                                        </p:tgtEl>
                                        <p:attrNameLst>
                                          <p:attrName>style.visibility</p:attrName>
                                        </p:attrNameLst>
                                      </p:cBhvr>
                                      <p:to>
                                        <p:strVal val="hidden"/>
                                      </p:to>
                                    </p:set>
                                  </p:childTnLst>
                                </p:cTn>
                              </p:par>
                              <p:par>
                                <p:cTn id="95" presetID="10" presetClass="entr" presetSubtype="0" fill="hold"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fade">
                                      <p:cBhvr>
                                        <p:cTn id="101" dur="500"/>
                                        <p:tgtEl>
                                          <p:spTgt spid="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fade">
                                      <p:cBhvr>
                                        <p:cTn id="106" dur="500"/>
                                        <p:tgtEl>
                                          <p:spTgt spid="103"/>
                                        </p:tgtEl>
                                      </p:cBhvr>
                                    </p:animEffect>
                                  </p:childTnLst>
                                </p:cTn>
                              </p:par>
                              <p:par>
                                <p:cTn id="107" presetID="1" presetClass="exit" presetSubtype="0" fill="hold" nodeType="withEffect">
                                  <p:stCondLst>
                                    <p:cond delay="0"/>
                                  </p:stCondLst>
                                  <p:childTnLst>
                                    <p:set>
                                      <p:cBhvr>
                                        <p:cTn id="108" dur="1" fill="hold">
                                          <p:stCondLst>
                                            <p:cond delay="0"/>
                                          </p:stCondLst>
                                        </p:cTn>
                                        <p:tgtEl>
                                          <p:spTgt spid="22"/>
                                        </p:tgtEl>
                                        <p:attrNameLst>
                                          <p:attrName>style.visibility</p:attrName>
                                        </p:attrNameLst>
                                      </p:cBhvr>
                                      <p:to>
                                        <p:strVal val="hidden"/>
                                      </p:to>
                                    </p:set>
                                  </p:childTnLst>
                                </p:cTn>
                              </p:par>
                              <p:par>
                                <p:cTn id="109" presetID="10" presetClass="entr" presetSubtype="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fade">
                                      <p:cBhvr>
                                        <p:cTn id="111" dur="500"/>
                                        <p:tgtEl>
                                          <p:spTgt spid="20"/>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fade">
                                      <p:cBhvr>
                                        <p:cTn id="115" dur="500"/>
                                        <p:tgtEl>
                                          <p:spTgt spid="7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06"/>
                                        </p:tgtEl>
                                        <p:attrNameLst>
                                          <p:attrName>style.visibility</p:attrName>
                                        </p:attrNameLst>
                                      </p:cBhvr>
                                      <p:to>
                                        <p:strVal val="visible"/>
                                      </p:to>
                                    </p:set>
                                    <p:animEffect transition="in" filter="fade">
                                      <p:cBhvr>
                                        <p:cTn id="120" dur="500"/>
                                        <p:tgtEl>
                                          <p:spTgt spid="106"/>
                                        </p:tgtEl>
                                      </p:cBhvr>
                                    </p:animEffect>
                                  </p:childTnLst>
                                </p:cTn>
                              </p:par>
                              <p:par>
                                <p:cTn id="121" presetID="1" presetClass="exit" presetSubtype="0" fill="hold" nodeType="withEffect">
                                  <p:stCondLst>
                                    <p:cond delay="0"/>
                                  </p:stCondLst>
                                  <p:childTnLst>
                                    <p:set>
                                      <p:cBhvr>
                                        <p:cTn id="122" dur="1" fill="hold">
                                          <p:stCondLst>
                                            <p:cond delay="0"/>
                                          </p:stCondLst>
                                        </p:cTn>
                                        <p:tgtEl>
                                          <p:spTgt spid="103"/>
                                        </p:tgtEl>
                                        <p:attrNameLst>
                                          <p:attrName>style.visibility</p:attrName>
                                        </p:attrNameLst>
                                      </p:cBhvr>
                                      <p:to>
                                        <p:strVal val="hidden"/>
                                      </p:to>
                                    </p:set>
                                  </p:childTnLst>
                                </p:cTn>
                              </p:par>
                              <p:par>
                                <p:cTn id="123" presetID="10" presetClass="entr" presetSubtype="0" fill="hold" nodeType="withEffect">
                                  <p:stCondLst>
                                    <p:cond delay="0"/>
                                  </p:stCondLst>
                                  <p:childTnLst>
                                    <p:set>
                                      <p:cBhvr>
                                        <p:cTn id="124" dur="1" fill="hold">
                                          <p:stCondLst>
                                            <p:cond delay="0"/>
                                          </p:stCondLst>
                                        </p:cTn>
                                        <p:tgtEl>
                                          <p:spTgt spid="109"/>
                                        </p:tgtEl>
                                        <p:attrNameLst>
                                          <p:attrName>style.visibility</p:attrName>
                                        </p:attrNameLst>
                                      </p:cBhvr>
                                      <p:to>
                                        <p:strVal val="visible"/>
                                      </p:to>
                                    </p:set>
                                    <p:animEffect transition="in" filter="fade">
                                      <p:cBhvr>
                                        <p:cTn id="125" dur="500"/>
                                        <p:tgtEl>
                                          <p:spTgt spid="109"/>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79"/>
                                        </p:tgtEl>
                                        <p:attrNameLst>
                                          <p:attrName>style.visibility</p:attrName>
                                        </p:attrNameLst>
                                      </p:cBhvr>
                                      <p:to>
                                        <p:strVal val="visible"/>
                                      </p:to>
                                    </p:set>
                                    <p:animEffect transition="in" filter="fade">
                                      <p:cBhvr>
                                        <p:cTn id="129" dur="500"/>
                                        <p:tgtEl>
                                          <p:spTgt spid="7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fade">
                                      <p:cBhvr>
                                        <p:cTn id="134" dur="500"/>
                                        <p:tgtEl>
                                          <p:spTgt spid="3"/>
                                        </p:tgtEl>
                                      </p:cBhvr>
                                    </p:animEffect>
                                  </p:childTnLst>
                                </p:cTn>
                              </p:par>
                              <p:par>
                                <p:cTn id="135" presetID="1" presetClass="exit" presetSubtype="0" fill="hold" nodeType="withEffect">
                                  <p:stCondLst>
                                    <p:cond delay="0"/>
                                  </p:stCondLst>
                                  <p:childTnLst>
                                    <p:set>
                                      <p:cBhvr>
                                        <p:cTn id="136" dur="1" fill="hold">
                                          <p:stCondLst>
                                            <p:cond delay="0"/>
                                          </p:stCondLst>
                                        </p:cTn>
                                        <p:tgtEl>
                                          <p:spTgt spid="106"/>
                                        </p:tgtEl>
                                        <p:attrNameLst>
                                          <p:attrName>style.visibility</p:attrName>
                                        </p:attrNameLst>
                                      </p:cBhvr>
                                      <p:to>
                                        <p:strVal val="hidden"/>
                                      </p:to>
                                    </p:set>
                                  </p:childTnLst>
                                </p:cTn>
                              </p:par>
                            </p:childTnLst>
                          </p:cTn>
                        </p:par>
                        <p:par>
                          <p:cTn id="137" fill="hold">
                            <p:stCondLst>
                              <p:cond delay="500"/>
                            </p:stCondLst>
                            <p:childTnLst>
                              <p:par>
                                <p:cTn id="138" presetID="35" presetClass="path" presetSubtype="0" accel="50000" decel="50000" fill="hold" grpId="1" nodeType="afterEffect">
                                  <p:stCondLst>
                                    <p:cond delay="0"/>
                                  </p:stCondLst>
                                  <p:childTnLst>
                                    <p:animMotion origin="layout" path="M 1.04167E-6 3.7037E-7 L -0.48737 -0.03472 " pathEditMode="relative" rAng="0" ptsTypes="AA">
                                      <p:cBhvr>
                                        <p:cTn id="139" dur="2000" fill="hold"/>
                                        <p:tgtEl>
                                          <p:spTgt spid="8"/>
                                        </p:tgtEl>
                                        <p:attrNameLst>
                                          <p:attrName>ppt_x</p:attrName>
                                          <p:attrName>ppt_y</p:attrName>
                                        </p:attrNameLst>
                                      </p:cBhvr>
                                      <p:rCtr x="-24375" y="-1736"/>
                                    </p:animMotion>
                                  </p:childTnLst>
                                </p:cTn>
                              </p:par>
                            </p:childTnLst>
                          </p:cTn>
                        </p:par>
                        <p:par>
                          <p:cTn id="140" fill="hold">
                            <p:stCondLst>
                              <p:cond delay="2500"/>
                            </p:stCondLst>
                            <p:childTnLst>
                              <p:par>
                                <p:cTn id="141" presetID="53" presetClass="exit" presetSubtype="32" fill="hold" grpId="2" nodeType="afterEffect">
                                  <p:stCondLst>
                                    <p:cond delay="0"/>
                                  </p:stCondLst>
                                  <p:childTnLst>
                                    <p:anim calcmode="lin" valueType="num">
                                      <p:cBhvr>
                                        <p:cTn id="142" dur="500"/>
                                        <p:tgtEl>
                                          <p:spTgt spid="8"/>
                                        </p:tgtEl>
                                        <p:attrNameLst>
                                          <p:attrName>ppt_w</p:attrName>
                                        </p:attrNameLst>
                                      </p:cBhvr>
                                      <p:tavLst>
                                        <p:tav tm="0">
                                          <p:val>
                                            <p:strVal val="ppt_w"/>
                                          </p:val>
                                        </p:tav>
                                        <p:tav tm="100000">
                                          <p:val>
                                            <p:fltVal val="0"/>
                                          </p:val>
                                        </p:tav>
                                      </p:tavLst>
                                    </p:anim>
                                    <p:anim calcmode="lin" valueType="num">
                                      <p:cBhvr>
                                        <p:cTn id="143" dur="500"/>
                                        <p:tgtEl>
                                          <p:spTgt spid="8"/>
                                        </p:tgtEl>
                                        <p:attrNameLst>
                                          <p:attrName>ppt_h</p:attrName>
                                        </p:attrNameLst>
                                      </p:cBhvr>
                                      <p:tavLst>
                                        <p:tav tm="0">
                                          <p:val>
                                            <p:strVal val="ppt_h"/>
                                          </p:val>
                                        </p:tav>
                                        <p:tav tm="100000">
                                          <p:val>
                                            <p:fltVal val="0"/>
                                          </p:val>
                                        </p:tav>
                                      </p:tavLst>
                                    </p:anim>
                                    <p:animEffect transition="out" filter="fade">
                                      <p:cBhvr>
                                        <p:cTn id="144" dur="500"/>
                                        <p:tgtEl>
                                          <p:spTgt spid="8"/>
                                        </p:tgtEl>
                                      </p:cBhvr>
                                    </p:animEffect>
                                    <p:set>
                                      <p:cBhvr>
                                        <p:cTn id="145" dur="1" fill="hold">
                                          <p:stCondLst>
                                            <p:cond delay="499"/>
                                          </p:stCondLst>
                                        </p:cTn>
                                        <p:tgtEl>
                                          <p:spTgt spid="8"/>
                                        </p:tgtEl>
                                        <p:attrNameLst>
                                          <p:attrName>style.visibility</p:attrName>
                                        </p:attrNameLst>
                                      </p:cBhvr>
                                      <p:to>
                                        <p:strVal val="hidden"/>
                                      </p:to>
                                    </p:set>
                                  </p:childTnLst>
                                </p:cTn>
                              </p:par>
                              <p:par>
                                <p:cTn id="146" presetID="10" presetClass="entr" presetSubtype="0" fill="hold" grpId="0" nodeType="with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3000"/>
                            </p:stCondLst>
                            <p:childTnLst>
                              <p:par>
                                <p:cTn id="150" presetID="42" presetClass="path" presetSubtype="0" accel="50000" decel="50000" fill="hold" grpId="1" nodeType="afterEffect">
                                  <p:stCondLst>
                                    <p:cond delay="0"/>
                                  </p:stCondLst>
                                  <p:childTnLst>
                                    <p:animMotion origin="layout" path="M 4.58333E-6 -2.22222E-6 L -0.45131 -0.05532 " pathEditMode="relative" rAng="0" ptsTypes="AA">
                                      <p:cBhvr>
                                        <p:cTn id="151" dur="2000" fill="hold"/>
                                        <p:tgtEl>
                                          <p:spTgt spid="78"/>
                                        </p:tgtEl>
                                        <p:attrNameLst>
                                          <p:attrName>ppt_x</p:attrName>
                                          <p:attrName>ppt_y</p:attrName>
                                        </p:attrNameLst>
                                      </p:cBhvr>
                                      <p:rCtr x="-22565" y="-2778"/>
                                    </p:animMotion>
                                  </p:childTnLst>
                                </p:cTn>
                              </p:par>
                            </p:childTnLst>
                          </p:cTn>
                        </p:par>
                        <p:par>
                          <p:cTn id="152" fill="hold">
                            <p:stCondLst>
                              <p:cond delay="5000"/>
                            </p:stCondLst>
                            <p:childTnLst>
                              <p:par>
                                <p:cTn id="153" presetID="53" presetClass="exit" presetSubtype="32" fill="hold" grpId="2" nodeType="afterEffect">
                                  <p:stCondLst>
                                    <p:cond delay="0"/>
                                  </p:stCondLst>
                                  <p:childTnLst>
                                    <p:anim calcmode="lin" valueType="num">
                                      <p:cBhvr>
                                        <p:cTn id="154" dur="500"/>
                                        <p:tgtEl>
                                          <p:spTgt spid="78"/>
                                        </p:tgtEl>
                                        <p:attrNameLst>
                                          <p:attrName>ppt_w</p:attrName>
                                        </p:attrNameLst>
                                      </p:cBhvr>
                                      <p:tavLst>
                                        <p:tav tm="0">
                                          <p:val>
                                            <p:strVal val="ppt_w"/>
                                          </p:val>
                                        </p:tav>
                                        <p:tav tm="100000">
                                          <p:val>
                                            <p:fltVal val="0"/>
                                          </p:val>
                                        </p:tav>
                                      </p:tavLst>
                                    </p:anim>
                                    <p:anim calcmode="lin" valueType="num">
                                      <p:cBhvr>
                                        <p:cTn id="155" dur="500"/>
                                        <p:tgtEl>
                                          <p:spTgt spid="78"/>
                                        </p:tgtEl>
                                        <p:attrNameLst>
                                          <p:attrName>ppt_h</p:attrName>
                                        </p:attrNameLst>
                                      </p:cBhvr>
                                      <p:tavLst>
                                        <p:tav tm="0">
                                          <p:val>
                                            <p:strVal val="ppt_h"/>
                                          </p:val>
                                        </p:tav>
                                        <p:tav tm="100000">
                                          <p:val>
                                            <p:fltVal val="0"/>
                                          </p:val>
                                        </p:tav>
                                      </p:tavLst>
                                    </p:anim>
                                    <p:animEffect transition="out" filter="fade">
                                      <p:cBhvr>
                                        <p:cTn id="156" dur="500"/>
                                        <p:tgtEl>
                                          <p:spTgt spid="78"/>
                                        </p:tgtEl>
                                      </p:cBhvr>
                                    </p:animEffect>
                                    <p:set>
                                      <p:cBhvr>
                                        <p:cTn id="157" dur="1" fill="hold">
                                          <p:stCondLst>
                                            <p:cond delay="499"/>
                                          </p:stCondLst>
                                        </p:cTn>
                                        <p:tgtEl>
                                          <p:spTgt spid="78"/>
                                        </p:tgtEl>
                                        <p:attrNameLst>
                                          <p:attrName>style.visibility</p:attrName>
                                        </p:attrNameLst>
                                      </p:cBhvr>
                                      <p:to>
                                        <p:strVal val="hidden"/>
                                      </p:to>
                                    </p:set>
                                  </p:childTnLst>
                                </p:cTn>
                              </p:par>
                              <p:par>
                                <p:cTn id="158" presetID="10" presetClass="entr" presetSubtype="0" fill="hold" grpId="0" nodeType="withEffect">
                                  <p:stCondLst>
                                    <p:cond delay="0"/>
                                  </p:stCondLst>
                                  <p:childTnLst>
                                    <p:set>
                                      <p:cBhvr>
                                        <p:cTn id="159" dur="1" fill="hold">
                                          <p:stCondLst>
                                            <p:cond delay="0"/>
                                          </p:stCondLst>
                                        </p:cTn>
                                        <p:tgtEl>
                                          <p:spTgt spid="76"/>
                                        </p:tgtEl>
                                        <p:attrNameLst>
                                          <p:attrName>style.visibility</p:attrName>
                                        </p:attrNameLst>
                                      </p:cBhvr>
                                      <p:to>
                                        <p:strVal val="visible"/>
                                      </p:to>
                                    </p:set>
                                    <p:animEffect transition="in" filter="fade">
                                      <p:cBhvr>
                                        <p:cTn id="160" dur="500"/>
                                        <p:tgtEl>
                                          <p:spTgt spid="76"/>
                                        </p:tgtEl>
                                      </p:cBhvr>
                                    </p:animEffect>
                                  </p:childTnLst>
                                </p:cTn>
                              </p:par>
                            </p:childTnLst>
                          </p:cTn>
                        </p:par>
                        <p:par>
                          <p:cTn id="161" fill="hold">
                            <p:stCondLst>
                              <p:cond delay="5500"/>
                            </p:stCondLst>
                            <p:childTnLst>
                              <p:par>
                                <p:cTn id="162" presetID="42" presetClass="path" presetSubtype="0" accel="50000" decel="50000" fill="hold" grpId="1" nodeType="afterEffect">
                                  <p:stCondLst>
                                    <p:cond delay="0"/>
                                  </p:stCondLst>
                                  <p:childTnLst>
                                    <p:animMotion origin="layout" path="M -1.25E-6 7.40741E-7 L -0.34765 -0.25995 " pathEditMode="relative" rAng="0" ptsTypes="AA">
                                      <p:cBhvr>
                                        <p:cTn id="163" dur="2000" fill="hold"/>
                                        <p:tgtEl>
                                          <p:spTgt spid="79"/>
                                        </p:tgtEl>
                                        <p:attrNameLst>
                                          <p:attrName>ppt_x</p:attrName>
                                          <p:attrName>ppt_y</p:attrName>
                                        </p:attrNameLst>
                                      </p:cBhvr>
                                      <p:rCtr x="-17383" y="-13009"/>
                                    </p:animMotion>
                                  </p:childTnLst>
                                </p:cTn>
                              </p:par>
                            </p:childTnLst>
                          </p:cTn>
                        </p:par>
                        <p:par>
                          <p:cTn id="164" fill="hold">
                            <p:stCondLst>
                              <p:cond delay="7500"/>
                            </p:stCondLst>
                            <p:childTnLst>
                              <p:par>
                                <p:cTn id="165" presetID="53" presetClass="exit" presetSubtype="32" fill="hold" grpId="2" nodeType="afterEffect">
                                  <p:stCondLst>
                                    <p:cond delay="0"/>
                                  </p:stCondLst>
                                  <p:childTnLst>
                                    <p:anim calcmode="lin" valueType="num">
                                      <p:cBhvr>
                                        <p:cTn id="166" dur="500"/>
                                        <p:tgtEl>
                                          <p:spTgt spid="79"/>
                                        </p:tgtEl>
                                        <p:attrNameLst>
                                          <p:attrName>ppt_w</p:attrName>
                                        </p:attrNameLst>
                                      </p:cBhvr>
                                      <p:tavLst>
                                        <p:tav tm="0">
                                          <p:val>
                                            <p:strVal val="ppt_w"/>
                                          </p:val>
                                        </p:tav>
                                        <p:tav tm="100000">
                                          <p:val>
                                            <p:fltVal val="0"/>
                                          </p:val>
                                        </p:tav>
                                      </p:tavLst>
                                    </p:anim>
                                    <p:anim calcmode="lin" valueType="num">
                                      <p:cBhvr>
                                        <p:cTn id="167" dur="500"/>
                                        <p:tgtEl>
                                          <p:spTgt spid="79"/>
                                        </p:tgtEl>
                                        <p:attrNameLst>
                                          <p:attrName>ppt_h</p:attrName>
                                        </p:attrNameLst>
                                      </p:cBhvr>
                                      <p:tavLst>
                                        <p:tav tm="0">
                                          <p:val>
                                            <p:strVal val="ppt_h"/>
                                          </p:val>
                                        </p:tav>
                                        <p:tav tm="100000">
                                          <p:val>
                                            <p:fltVal val="0"/>
                                          </p:val>
                                        </p:tav>
                                      </p:tavLst>
                                    </p:anim>
                                    <p:animEffect transition="out" filter="fade">
                                      <p:cBhvr>
                                        <p:cTn id="168" dur="500"/>
                                        <p:tgtEl>
                                          <p:spTgt spid="79"/>
                                        </p:tgtEl>
                                      </p:cBhvr>
                                    </p:animEffect>
                                    <p:set>
                                      <p:cBhvr>
                                        <p:cTn id="169" dur="1" fill="hold">
                                          <p:stCondLst>
                                            <p:cond delay="499"/>
                                          </p:stCondLst>
                                        </p:cTn>
                                        <p:tgtEl>
                                          <p:spTgt spid="79"/>
                                        </p:tgtEl>
                                        <p:attrNameLst>
                                          <p:attrName>style.visibility</p:attrName>
                                        </p:attrNameLst>
                                      </p:cBhvr>
                                      <p:to>
                                        <p:strVal val="hidden"/>
                                      </p:to>
                                    </p:set>
                                  </p:childTnLst>
                                </p:cTn>
                              </p:par>
                              <p:par>
                                <p:cTn id="170" presetID="10" presetClass="entr" presetSubtype="0" fill="hold" grpId="0" nodeType="withEffect">
                                  <p:stCondLst>
                                    <p:cond delay="0"/>
                                  </p:stCondLst>
                                  <p:childTnLst>
                                    <p:set>
                                      <p:cBhvr>
                                        <p:cTn id="171" dur="1" fill="hold">
                                          <p:stCondLst>
                                            <p:cond delay="0"/>
                                          </p:stCondLst>
                                        </p:cTn>
                                        <p:tgtEl>
                                          <p:spTgt spid="77"/>
                                        </p:tgtEl>
                                        <p:attrNameLst>
                                          <p:attrName>style.visibility</p:attrName>
                                        </p:attrNameLst>
                                      </p:cBhvr>
                                      <p:to>
                                        <p:strVal val="visible"/>
                                      </p:to>
                                    </p:set>
                                    <p:animEffect transition="in" filter="fade">
                                      <p:cBhvr>
                                        <p:cTn id="172" dur="500"/>
                                        <p:tgtEl>
                                          <p:spTgt spid="77"/>
                                        </p:tgtEl>
                                      </p:cBhvr>
                                    </p:animEffect>
                                  </p:childTnLst>
                                </p:cTn>
                              </p:par>
                            </p:childTnLst>
                          </p:cTn>
                        </p:par>
                        <p:par>
                          <p:cTn id="173" fill="hold">
                            <p:stCondLst>
                              <p:cond delay="8000"/>
                            </p:stCondLst>
                            <p:childTnLst>
                              <p:par>
                                <p:cTn id="174" presetID="42" presetClass="path" presetSubtype="0" accel="50000" decel="50000" fill="hold" grpId="1" nodeType="afterEffect">
                                  <p:stCondLst>
                                    <p:cond delay="0"/>
                                  </p:stCondLst>
                                  <p:childTnLst>
                                    <p:animMotion origin="layout" path="M -2.08333E-7 4.07407E-6 L -0.297 -0.26112 " pathEditMode="relative" rAng="0" ptsTypes="AA">
                                      <p:cBhvr>
                                        <p:cTn id="175" dur="2000" fill="hold"/>
                                        <p:tgtEl>
                                          <p:spTgt spid="87"/>
                                        </p:tgtEl>
                                        <p:attrNameLst>
                                          <p:attrName>ppt_x</p:attrName>
                                          <p:attrName>ppt_y</p:attrName>
                                        </p:attrNameLst>
                                      </p:cBhvr>
                                      <p:rCtr x="-14857" y="-13056"/>
                                    </p:animMotion>
                                  </p:childTnLst>
                                </p:cTn>
                              </p:par>
                            </p:childTnLst>
                          </p:cTn>
                        </p:par>
                        <p:par>
                          <p:cTn id="176" fill="hold">
                            <p:stCondLst>
                              <p:cond delay="10000"/>
                            </p:stCondLst>
                            <p:childTnLst>
                              <p:par>
                                <p:cTn id="177" presetID="53" presetClass="exit" presetSubtype="32" fill="hold" grpId="2" nodeType="afterEffect">
                                  <p:stCondLst>
                                    <p:cond delay="0"/>
                                  </p:stCondLst>
                                  <p:childTnLst>
                                    <p:anim calcmode="lin" valueType="num">
                                      <p:cBhvr>
                                        <p:cTn id="178" dur="500"/>
                                        <p:tgtEl>
                                          <p:spTgt spid="87"/>
                                        </p:tgtEl>
                                        <p:attrNameLst>
                                          <p:attrName>ppt_w</p:attrName>
                                        </p:attrNameLst>
                                      </p:cBhvr>
                                      <p:tavLst>
                                        <p:tav tm="0">
                                          <p:val>
                                            <p:strVal val="ppt_w"/>
                                          </p:val>
                                        </p:tav>
                                        <p:tav tm="100000">
                                          <p:val>
                                            <p:fltVal val="0"/>
                                          </p:val>
                                        </p:tav>
                                      </p:tavLst>
                                    </p:anim>
                                    <p:anim calcmode="lin" valueType="num">
                                      <p:cBhvr>
                                        <p:cTn id="179" dur="500"/>
                                        <p:tgtEl>
                                          <p:spTgt spid="87"/>
                                        </p:tgtEl>
                                        <p:attrNameLst>
                                          <p:attrName>ppt_h</p:attrName>
                                        </p:attrNameLst>
                                      </p:cBhvr>
                                      <p:tavLst>
                                        <p:tav tm="0">
                                          <p:val>
                                            <p:strVal val="ppt_h"/>
                                          </p:val>
                                        </p:tav>
                                        <p:tav tm="100000">
                                          <p:val>
                                            <p:fltVal val="0"/>
                                          </p:val>
                                        </p:tav>
                                      </p:tavLst>
                                    </p:anim>
                                    <p:animEffect transition="out" filter="fade">
                                      <p:cBhvr>
                                        <p:cTn id="180" dur="500"/>
                                        <p:tgtEl>
                                          <p:spTgt spid="87"/>
                                        </p:tgtEl>
                                      </p:cBhvr>
                                    </p:animEffect>
                                    <p:set>
                                      <p:cBhvr>
                                        <p:cTn id="181" dur="1" fill="hold">
                                          <p:stCondLst>
                                            <p:cond delay="499"/>
                                          </p:stCondLst>
                                        </p:cTn>
                                        <p:tgtEl>
                                          <p:spTgt spid="87"/>
                                        </p:tgtEl>
                                        <p:attrNameLst>
                                          <p:attrName>style.visibility</p:attrName>
                                        </p:attrNameLst>
                                      </p:cBhvr>
                                      <p:to>
                                        <p:strVal val="hidden"/>
                                      </p:to>
                                    </p:set>
                                  </p:childTnLst>
                                </p:cTn>
                              </p:par>
                              <p:par>
                                <p:cTn id="182" presetID="10" presetClass="entr" presetSubtype="0" fill="hold" grpId="0" nodeType="withEffect">
                                  <p:stCondLst>
                                    <p:cond delay="0"/>
                                  </p:stCondLst>
                                  <p:childTnLst>
                                    <p:set>
                                      <p:cBhvr>
                                        <p:cTn id="183" dur="1" fill="hold">
                                          <p:stCondLst>
                                            <p:cond delay="0"/>
                                          </p:stCondLst>
                                        </p:cTn>
                                        <p:tgtEl>
                                          <p:spTgt spid="73"/>
                                        </p:tgtEl>
                                        <p:attrNameLst>
                                          <p:attrName>style.visibility</p:attrName>
                                        </p:attrNameLst>
                                      </p:cBhvr>
                                      <p:to>
                                        <p:strVal val="visible"/>
                                      </p:to>
                                    </p:set>
                                    <p:animEffect transition="in" filter="fade">
                                      <p:cBhvr>
                                        <p:cTn id="184" dur="500"/>
                                        <p:tgtEl>
                                          <p:spTgt spid="73"/>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nodeType="clickEffect">
                                  <p:stCondLst>
                                    <p:cond delay="0"/>
                                  </p:stCondLst>
                                  <p:childTnLst>
                                    <p:set>
                                      <p:cBhvr>
                                        <p:cTn id="188" dur="1" fill="hold">
                                          <p:stCondLst>
                                            <p:cond delay="0"/>
                                          </p:stCondLst>
                                        </p:cTn>
                                        <p:tgtEl>
                                          <p:spTgt spid="10"/>
                                        </p:tgtEl>
                                        <p:attrNameLst>
                                          <p:attrName>style.visibility</p:attrName>
                                        </p:attrNameLst>
                                      </p:cBhvr>
                                      <p:to>
                                        <p:strVal val="visible"/>
                                      </p:to>
                                    </p:set>
                                    <p:animEffect transition="in" filter="fade">
                                      <p:cBhvr>
                                        <p:cTn id="189" dur="500"/>
                                        <p:tgtEl>
                                          <p:spTgt spid="10"/>
                                        </p:tgtEl>
                                      </p:cBhvr>
                                    </p:animEffect>
                                  </p:childTnLst>
                                </p:cTn>
                              </p:par>
                              <p:par>
                                <p:cTn id="190" presetID="21" presetClass="exit" presetSubtype="1" fill="hold" nodeType="withEffect">
                                  <p:stCondLst>
                                    <p:cond delay="0"/>
                                  </p:stCondLst>
                                  <p:childTnLst>
                                    <p:animEffect transition="out" filter="wheel(1)">
                                      <p:cBhvr>
                                        <p:cTn id="191" dur="2000"/>
                                        <p:tgtEl>
                                          <p:spTgt spid="7"/>
                                        </p:tgtEl>
                                      </p:cBhvr>
                                    </p:animEffect>
                                    <p:set>
                                      <p:cBhvr>
                                        <p:cTn id="192" dur="1" fill="hold">
                                          <p:stCondLst>
                                            <p:cond delay="1999"/>
                                          </p:stCondLst>
                                        </p:cTn>
                                        <p:tgtEl>
                                          <p:spTgt spid="7"/>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3"/>
                                        </p:tgtEl>
                                        <p:attrNameLst>
                                          <p:attrName>style.visibility</p:attrName>
                                        </p:attrNameLst>
                                      </p:cBhvr>
                                      <p:to>
                                        <p:strVal val="visible"/>
                                      </p:to>
                                    </p:set>
                                    <p:animEffect transition="in" filter="fade">
                                      <p:cBhvr>
                                        <p:cTn id="19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6" grpId="0">
        <p:bldAsOne/>
      </p:bldGraphic>
      <p:bldGraphic spid="86" grpId="1">
        <p:bldAsOne/>
      </p:bldGraphic>
      <p:bldP spid="28" grpId="0"/>
      <p:bldGraphic spid="40" grpId="0">
        <p:bldAsOne/>
      </p:bldGraphic>
      <p:bldP spid="4" grpId="0" animBg="1"/>
      <p:bldP spid="73" grpId="0" animBg="1"/>
      <p:bldP spid="76" grpId="0" animBg="1"/>
      <p:bldP spid="77" grpId="0" animBg="1"/>
      <p:bldP spid="8" grpId="0" animBg="1"/>
      <p:bldP spid="8" grpId="1" animBg="1"/>
      <p:bldP spid="8" grpId="2" animBg="1"/>
      <p:bldP spid="78" grpId="0" animBg="1"/>
      <p:bldP spid="78" grpId="1" animBg="1"/>
      <p:bldP spid="78" grpId="2" animBg="1"/>
      <p:bldP spid="79" grpId="0" animBg="1"/>
      <p:bldP spid="79" grpId="1" animBg="1"/>
      <p:bldP spid="79" grpId="2" animBg="1"/>
      <p:bldP spid="87" grpId="0" animBg="1"/>
      <p:bldP spid="87" grpId="1" animBg="1"/>
      <p:bldP spid="87" grpId="2" animBg="1"/>
      <p:bldP spid="95" grpId="0"/>
      <p:bldP spid="96" grpId="0"/>
      <p:bldP spid="97" grpId="0" animBg="1"/>
      <p:bldP spid="97" grpId="1" animBg="1"/>
      <p:bldP spid="9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CBA7F6D3-7B67-4678-B138-3836048D379E}"/>
              </a:ext>
            </a:extLst>
          </p:cNvPr>
          <p:cNvGraphicFramePr>
            <a:graphicFrameLocks noGrp="1"/>
          </p:cNvGraphicFramePr>
          <p:nvPr/>
        </p:nvGraphicFramePr>
        <p:xfrm>
          <a:off x="863575" y="975402"/>
          <a:ext cx="2213264" cy="3605228"/>
        </p:xfrm>
        <a:graphic>
          <a:graphicData uri="http://schemas.openxmlformats.org/drawingml/2006/table">
            <a:tbl>
              <a:tblPr firstRow="1" bandRow="1">
                <a:tableStyleId>{5940675A-B579-460E-94D1-54222C63F5DA}</a:tableStyleId>
              </a:tblPr>
              <a:tblGrid>
                <a:gridCol w="737755">
                  <a:extLst>
                    <a:ext uri="{9D8B030D-6E8A-4147-A177-3AD203B41FA5}">
                      <a16:colId xmlns:a16="http://schemas.microsoft.com/office/drawing/2014/main" val="2191130923"/>
                    </a:ext>
                  </a:extLst>
                </a:gridCol>
                <a:gridCol w="737755">
                  <a:extLst>
                    <a:ext uri="{9D8B030D-6E8A-4147-A177-3AD203B41FA5}">
                      <a16:colId xmlns:a16="http://schemas.microsoft.com/office/drawing/2014/main" val="2861135263"/>
                    </a:ext>
                  </a:extLst>
                </a:gridCol>
                <a:gridCol w="737755">
                  <a:extLst>
                    <a:ext uri="{9D8B030D-6E8A-4147-A177-3AD203B41FA5}">
                      <a16:colId xmlns:a16="http://schemas.microsoft.com/office/drawing/2014/main" val="3800788712"/>
                    </a:ext>
                  </a:extLst>
                </a:gridCol>
              </a:tblGrid>
              <a:tr h="515033">
                <a:tc>
                  <a:txBody>
                    <a:bodyPr/>
                    <a:lstStyle/>
                    <a:p>
                      <a:endParaRPr lang="en-US" sz="1400"/>
                    </a:p>
                  </a:txBody>
                  <a:tcPr marL="68580" marR="68580" marT="34290" marB="34290">
                    <a:solidFill>
                      <a:srgbClr val="0078D4"/>
                    </a:solidFill>
                  </a:tcPr>
                </a:tc>
                <a:tc>
                  <a:txBody>
                    <a:bodyPr/>
                    <a:lstStyle/>
                    <a:p>
                      <a:endParaRPr lang="en-US" sz="1400">
                        <a:solidFill>
                          <a:schemeClr val="bg1"/>
                        </a:solidFill>
                      </a:endParaRPr>
                    </a:p>
                  </a:txBody>
                  <a:tcPr marL="68580" marR="68580" marT="34290" marB="34290">
                    <a:solidFill>
                      <a:srgbClr val="0078D4"/>
                    </a:solidFill>
                  </a:tcPr>
                </a:tc>
                <a:tc>
                  <a:txBody>
                    <a:bodyPr/>
                    <a:lstStyle/>
                    <a:p>
                      <a:endParaRPr lang="en-US" sz="1400">
                        <a:solidFill>
                          <a:schemeClr val="bg1"/>
                        </a:solidFill>
                      </a:endParaRPr>
                    </a:p>
                  </a:txBody>
                  <a:tcPr marL="68580" marR="68580" marT="34290" marB="34290">
                    <a:solidFill>
                      <a:srgbClr val="0078D4"/>
                    </a:solidFill>
                  </a:tcPr>
                </a:tc>
                <a:extLst>
                  <a:ext uri="{0D108BD9-81ED-4DB2-BD59-A6C34878D82A}">
                    <a16:rowId xmlns:a16="http://schemas.microsoft.com/office/drawing/2014/main" val="1346192477"/>
                  </a:ext>
                </a:extLst>
              </a:tr>
              <a:tr h="515033">
                <a:tc>
                  <a:txBody>
                    <a:bodyPr/>
                    <a:lstStyle/>
                    <a:p>
                      <a:endParaRPr lang="en-US" sz="1400"/>
                    </a:p>
                  </a:txBody>
                  <a:tcPr marL="68580" marR="68580" marT="34290" marB="34290"/>
                </a:tc>
                <a:tc>
                  <a:txBody>
                    <a:bodyPr/>
                    <a:lstStyle/>
                    <a:p>
                      <a:pPr algn="ctr"/>
                      <a:r>
                        <a:rPr lang="en-US" sz="2100"/>
                        <a:t>6</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1708467768"/>
                  </a:ext>
                </a:extLst>
              </a:tr>
              <a:tr h="515033">
                <a:tc>
                  <a:txBody>
                    <a:bodyPr/>
                    <a:lstStyle/>
                    <a:p>
                      <a:endParaRPr lang="en-US" sz="1400"/>
                    </a:p>
                  </a:txBody>
                  <a:tcPr marL="68580" marR="68580" marT="34290" marB="34290"/>
                </a:tc>
                <a:tc>
                  <a:txBody>
                    <a:bodyPr/>
                    <a:lstStyle/>
                    <a:p>
                      <a:pPr algn="ctr"/>
                      <a:r>
                        <a:rPr lang="en-US" sz="2100"/>
                        <a:t>5</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151053799"/>
                  </a:ext>
                </a:extLst>
              </a:tr>
              <a:tr h="515033">
                <a:tc>
                  <a:txBody>
                    <a:bodyPr/>
                    <a:lstStyle/>
                    <a:p>
                      <a:endParaRPr lang="en-US" sz="1400"/>
                    </a:p>
                  </a:txBody>
                  <a:tcPr marL="68580" marR="68580" marT="34290" marB="34290"/>
                </a:tc>
                <a:tc>
                  <a:txBody>
                    <a:bodyPr/>
                    <a:lstStyle/>
                    <a:p>
                      <a:pPr algn="ctr"/>
                      <a:r>
                        <a:rPr lang="en-US" sz="2100"/>
                        <a:t>2</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3650558588"/>
                  </a:ext>
                </a:extLst>
              </a:tr>
              <a:tr h="515033">
                <a:tc>
                  <a:txBody>
                    <a:bodyPr/>
                    <a:lstStyle/>
                    <a:p>
                      <a:endParaRPr lang="en-US" sz="1400"/>
                    </a:p>
                  </a:txBody>
                  <a:tcPr marL="68580" marR="68580" marT="34290" marB="34290"/>
                </a:tc>
                <a:tc>
                  <a:txBody>
                    <a:bodyPr/>
                    <a:lstStyle/>
                    <a:p>
                      <a:pPr algn="ctr"/>
                      <a:r>
                        <a:rPr lang="en-US" sz="2100"/>
                        <a:t>1</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3354592381"/>
                  </a:ext>
                </a:extLst>
              </a:tr>
              <a:tr h="515033">
                <a:tc>
                  <a:txBody>
                    <a:bodyPr/>
                    <a:lstStyle/>
                    <a:p>
                      <a:endParaRPr lang="en-US" sz="1400"/>
                    </a:p>
                  </a:txBody>
                  <a:tcPr marL="68580" marR="68580" marT="34290" marB="34290"/>
                </a:tc>
                <a:tc>
                  <a:txBody>
                    <a:bodyPr/>
                    <a:lstStyle/>
                    <a:p>
                      <a:pPr algn="ctr"/>
                      <a:r>
                        <a:rPr lang="en-US" sz="2100"/>
                        <a:t>3</a:t>
                      </a:r>
                    </a:p>
                  </a:txBody>
                  <a:tcPr marL="68580" marR="68580" marT="34290" marB="34290" anchor="ctr"/>
                </a:tc>
                <a:tc>
                  <a:txBody>
                    <a:bodyPr/>
                    <a:lstStyle/>
                    <a:p>
                      <a:pPr algn="ctr"/>
                      <a:r>
                        <a:rPr lang="en-US" sz="2100"/>
                        <a:t>8</a:t>
                      </a:r>
                    </a:p>
                  </a:txBody>
                  <a:tcPr marL="68580" marR="68580" marT="34290" marB="34290" anchor="ctr"/>
                </a:tc>
                <a:extLst>
                  <a:ext uri="{0D108BD9-81ED-4DB2-BD59-A6C34878D82A}">
                    <a16:rowId xmlns:a16="http://schemas.microsoft.com/office/drawing/2014/main" val="4214214232"/>
                  </a:ext>
                </a:extLst>
              </a:tr>
              <a:tr h="515033">
                <a:tc>
                  <a:txBody>
                    <a:bodyPr/>
                    <a:lstStyle/>
                    <a:p>
                      <a:endParaRPr lang="en-US" sz="1400"/>
                    </a:p>
                  </a:txBody>
                  <a:tcPr marL="68580" marR="68580" marT="34290" marB="34290"/>
                </a:tc>
                <a:tc>
                  <a:txBody>
                    <a:bodyPr/>
                    <a:lstStyle/>
                    <a:p>
                      <a:pPr algn="ctr"/>
                      <a:r>
                        <a:rPr lang="en-US" sz="2100"/>
                        <a:t>4</a:t>
                      </a:r>
                    </a:p>
                  </a:txBody>
                  <a:tcPr marL="68580" marR="68580" marT="34290" marB="34290" anchor="ctr"/>
                </a:tc>
                <a:tc>
                  <a:txBody>
                    <a:bodyPr/>
                    <a:lstStyle/>
                    <a:p>
                      <a:pPr algn="ctr"/>
                      <a:r>
                        <a:rPr lang="en-US" sz="2100"/>
                        <a:t>8</a:t>
                      </a:r>
                    </a:p>
                  </a:txBody>
                  <a:tcPr marL="68580" marR="68580" marT="34290" marB="34290" anchor="ctr"/>
                </a:tc>
                <a:extLst>
                  <a:ext uri="{0D108BD9-81ED-4DB2-BD59-A6C34878D82A}">
                    <a16:rowId xmlns:a16="http://schemas.microsoft.com/office/drawing/2014/main" val="2757194175"/>
                  </a:ext>
                </a:extLst>
              </a:tr>
            </a:tbl>
          </a:graphicData>
        </a:graphic>
      </p:graphicFrame>
      <p:sp>
        <p:nvSpPr>
          <p:cNvPr id="3" name="Title 2">
            <a:extLst>
              <a:ext uri="{FF2B5EF4-FFF2-40B4-BE49-F238E27FC236}">
                <a16:creationId xmlns:a16="http://schemas.microsoft.com/office/drawing/2014/main" id="{8D7072A6-E8CA-4FAB-B3BD-C60698A8D833}"/>
              </a:ext>
            </a:extLst>
          </p:cNvPr>
          <p:cNvSpPr>
            <a:spLocks noGrp="1"/>
          </p:cNvSpPr>
          <p:nvPr>
            <p:ph type="title"/>
          </p:nvPr>
        </p:nvSpPr>
        <p:spPr/>
        <p:txBody>
          <a:bodyPr/>
          <a:lstStyle/>
          <a:p>
            <a:r>
              <a:rPr lang="en-US"/>
              <a:t>Clustering</a:t>
            </a:r>
          </a:p>
        </p:txBody>
      </p:sp>
      <p:grpSp>
        <p:nvGrpSpPr>
          <p:cNvPr id="55" name="observations">
            <a:extLst>
              <a:ext uri="{FF2B5EF4-FFF2-40B4-BE49-F238E27FC236}">
                <a16:creationId xmlns:a16="http://schemas.microsoft.com/office/drawing/2014/main" id="{B80EC1C2-2217-45FD-A3DA-85D0359C0CA7}"/>
              </a:ext>
            </a:extLst>
          </p:cNvPr>
          <p:cNvGrpSpPr/>
          <p:nvPr/>
        </p:nvGrpSpPr>
        <p:grpSpPr>
          <a:xfrm>
            <a:off x="967067" y="1482656"/>
            <a:ext cx="493569" cy="3062873"/>
            <a:chOff x="588263" y="2145480"/>
            <a:chExt cx="658092" cy="4083830"/>
          </a:xfrm>
        </p:grpSpPr>
        <p:pic>
          <p:nvPicPr>
            <p:cNvPr id="5" name="Graphic 4" descr="Sunflower">
              <a:extLst>
                <a:ext uri="{FF2B5EF4-FFF2-40B4-BE49-F238E27FC236}">
                  <a16:creationId xmlns:a16="http://schemas.microsoft.com/office/drawing/2014/main" id="{DE05972F-0750-44C4-A566-82272FEBE8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308" y="5675311"/>
              <a:ext cx="553999" cy="553999"/>
            </a:xfrm>
            <a:prstGeom prst="rect">
              <a:avLst/>
            </a:prstGeom>
          </p:spPr>
        </p:pic>
        <p:pic>
          <p:nvPicPr>
            <p:cNvPr id="7" name="Graphic 6" descr="Sunflower">
              <a:extLst>
                <a:ext uri="{FF2B5EF4-FFF2-40B4-BE49-F238E27FC236}">
                  <a16:creationId xmlns:a16="http://schemas.microsoft.com/office/drawing/2014/main" id="{128C9B07-C1E6-4549-A9B8-6F7F5C1E0D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308" y="4998971"/>
              <a:ext cx="553999" cy="553999"/>
            </a:xfrm>
            <a:prstGeom prst="rect">
              <a:avLst/>
            </a:prstGeom>
          </p:spPr>
        </p:pic>
        <p:pic>
          <p:nvPicPr>
            <p:cNvPr id="9" name="Graphic 8" descr="Rose">
              <a:extLst>
                <a:ext uri="{FF2B5EF4-FFF2-40B4-BE49-F238E27FC236}">
                  <a16:creationId xmlns:a16="http://schemas.microsoft.com/office/drawing/2014/main" id="{CAA30736-DBAA-4CD5-A94F-8186A5B59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2145480"/>
              <a:ext cx="658092" cy="658092"/>
            </a:xfrm>
            <a:prstGeom prst="rect">
              <a:avLst/>
            </a:prstGeom>
          </p:spPr>
        </p:pic>
        <p:pic>
          <p:nvPicPr>
            <p:cNvPr id="11" name="Graphic 10" descr="Rose">
              <a:extLst>
                <a:ext uri="{FF2B5EF4-FFF2-40B4-BE49-F238E27FC236}">
                  <a16:creationId xmlns:a16="http://schemas.microsoft.com/office/drawing/2014/main" id="{7352CC51-C693-48FF-B980-31A37F2744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356" y="2875001"/>
              <a:ext cx="553999" cy="553999"/>
            </a:xfrm>
            <a:prstGeom prst="rect">
              <a:avLst/>
            </a:prstGeom>
          </p:spPr>
        </p:pic>
        <p:pic>
          <p:nvPicPr>
            <p:cNvPr id="13" name="Graphic 12" descr="Flower">
              <a:extLst>
                <a:ext uri="{FF2B5EF4-FFF2-40B4-BE49-F238E27FC236}">
                  <a16:creationId xmlns:a16="http://schemas.microsoft.com/office/drawing/2014/main" id="{D21906D7-E9FB-4FAB-88E9-AD1B40447B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356" y="4368252"/>
              <a:ext cx="464081" cy="464081"/>
            </a:xfrm>
            <a:prstGeom prst="rect">
              <a:avLst/>
            </a:prstGeom>
          </p:spPr>
        </p:pic>
        <p:pic>
          <p:nvPicPr>
            <p:cNvPr id="15" name="Graphic 14" descr="Flower">
              <a:extLst>
                <a:ext uri="{FF2B5EF4-FFF2-40B4-BE49-F238E27FC236}">
                  <a16:creationId xmlns:a16="http://schemas.microsoft.com/office/drawing/2014/main" id="{DA2F3095-5727-440B-BA6C-66A29CACD4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2353" y="3614913"/>
              <a:ext cx="553999" cy="553999"/>
            </a:xfrm>
            <a:prstGeom prst="rect">
              <a:avLst/>
            </a:prstGeom>
          </p:spPr>
        </p:pic>
      </p:grpSp>
      <p:graphicFrame>
        <p:nvGraphicFramePr>
          <p:cNvPr id="20" name="Grid">
            <a:extLst>
              <a:ext uri="{FF2B5EF4-FFF2-40B4-BE49-F238E27FC236}">
                <a16:creationId xmlns:a16="http://schemas.microsoft.com/office/drawing/2014/main" id="{6CC08540-DE6C-467A-9D89-67EAD302612E}"/>
              </a:ext>
            </a:extLst>
          </p:cNvPr>
          <p:cNvGraphicFramePr>
            <a:graphicFrameLocks noGrp="1"/>
          </p:cNvGraphicFramePr>
          <p:nvPr/>
        </p:nvGraphicFramePr>
        <p:xfrm>
          <a:off x="4099213" y="1049482"/>
          <a:ext cx="3910446" cy="3437364"/>
        </p:xfrm>
        <a:graphic>
          <a:graphicData uri="http://schemas.openxmlformats.org/drawingml/2006/table">
            <a:tbl>
              <a:tblPr firstRow="1" bandRow="1">
                <a:tableStyleId>{5940675A-B579-460E-94D1-54222C63F5DA}</a:tableStyleId>
              </a:tblPr>
              <a:tblGrid>
                <a:gridCol w="488806">
                  <a:extLst>
                    <a:ext uri="{9D8B030D-6E8A-4147-A177-3AD203B41FA5}">
                      <a16:colId xmlns:a16="http://schemas.microsoft.com/office/drawing/2014/main" val="971543475"/>
                    </a:ext>
                  </a:extLst>
                </a:gridCol>
                <a:gridCol w="488806">
                  <a:extLst>
                    <a:ext uri="{9D8B030D-6E8A-4147-A177-3AD203B41FA5}">
                      <a16:colId xmlns:a16="http://schemas.microsoft.com/office/drawing/2014/main" val="3602129700"/>
                    </a:ext>
                  </a:extLst>
                </a:gridCol>
                <a:gridCol w="488806">
                  <a:extLst>
                    <a:ext uri="{9D8B030D-6E8A-4147-A177-3AD203B41FA5}">
                      <a16:colId xmlns:a16="http://schemas.microsoft.com/office/drawing/2014/main" val="1616394696"/>
                    </a:ext>
                  </a:extLst>
                </a:gridCol>
                <a:gridCol w="488806">
                  <a:extLst>
                    <a:ext uri="{9D8B030D-6E8A-4147-A177-3AD203B41FA5}">
                      <a16:colId xmlns:a16="http://schemas.microsoft.com/office/drawing/2014/main" val="2552138734"/>
                    </a:ext>
                  </a:extLst>
                </a:gridCol>
                <a:gridCol w="488806">
                  <a:extLst>
                    <a:ext uri="{9D8B030D-6E8A-4147-A177-3AD203B41FA5}">
                      <a16:colId xmlns:a16="http://schemas.microsoft.com/office/drawing/2014/main" val="84701042"/>
                    </a:ext>
                  </a:extLst>
                </a:gridCol>
                <a:gridCol w="488806">
                  <a:extLst>
                    <a:ext uri="{9D8B030D-6E8A-4147-A177-3AD203B41FA5}">
                      <a16:colId xmlns:a16="http://schemas.microsoft.com/office/drawing/2014/main" val="3490938243"/>
                    </a:ext>
                  </a:extLst>
                </a:gridCol>
                <a:gridCol w="488806">
                  <a:extLst>
                    <a:ext uri="{9D8B030D-6E8A-4147-A177-3AD203B41FA5}">
                      <a16:colId xmlns:a16="http://schemas.microsoft.com/office/drawing/2014/main" val="3823730284"/>
                    </a:ext>
                  </a:extLst>
                </a:gridCol>
                <a:gridCol w="488806">
                  <a:extLst>
                    <a:ext uri="{9D8B030D-6E8A-4147-A177-3AD203B41FA5}">
                      <a16:colId xmlns:a16="http://schemas.microsoft.com/office/drawing/2014/main" val="1281961075"/>
                    </a:ext>
                  </a:extLst>
                </a:gridCol>
              </a:tblGrid>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2733536"/>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49362325"/>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94102201"/>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5506264"/>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25154292"/>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22226767"/>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70358235"/>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55180630"/>
                  </a:ext>
                </a:extLst>
              </a:tr>
            </a:tbl>
          </a:graphicData>
        </a:graphic>
      </p:graphicFrame>
      <p:pic>
        <p:nvPicPr>
          <p:cNvPr id="33" name="Petals" descr="Flower without stem">
            <a:extLst>
              <a:ext uri="{FF2B5EF4-FFF2-40B4-BE49-F238E27FC236}">
                <a16:creationId xmlns:a16="http://schemas.microsoft.com/office/drawing/2014/main" id="{977BCF4E-EDC8-4D69-A88F-19B43B1C43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75459" y="938773"/>
            <a:ext cx="543884" cy="543884"/>
          </a:xfrm>
          <a:prstGeom prst="rect">
            <a:avLst/>
          </a:prstGeom>
        </p:spPr>
      </p:pic>
      <p:grpSp>
        <p:nvGrpSpPr>
          <p:cNvPr id="54" name="Height">
            <a:extLst>
              <a:ext uri="{FF2B5EF4-FFF2-40B4-BE49-F238E27FC236}">
                <a16:creationId xmlns:a16="http://schemas.microsoft.com/office/drawing/2014/main" id="{39A48A81-9D30-4346-B6C7-8B20F49FA500}"/>
              </a:ext>
            </a:extLst>
          </p:cNvPr>
          <p:cNvGrpSpPr/>
          <p:nvPr/>
        </p:nvGrpSpPr>
        <p:grpSpPr>
          <a:xfrm>
            <a:off x="1630949" y="1014104"/>
            <a:ext cx="439930" cy="439930"/>
            <a:chOff x="1473439" y="1520743"/>
            <a:chExt cx="586573" cy="586573"/>
          </a:xfrm>
        </p:grpSpPr>
        <p:pic>
          <p:nvPicPr>
            <p:cNvPr id="37" name="Graphic 36" descr="Ruler">
              <a:extLst>
                <a:ext uri="{FF2B5EF4-FFF2-40B4-BE49-F238E27FC236}">
                  <a16:creationId xmlns:a16="http://schemas.microsoft.com/office/drawing/2014/main" id="{E26ADBA3-32A1-4463-B731-0356699E39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8846732">
              <a:off x="1473439" y="1520743"/>
              <a:ext cx="586573" cy="586573"/>
            </a:xfrm>
            <a:prstGeom prst="rect">
              <a:avLst/>
            </a:prstGeom>
          </p:spPr>
        </p:pic>
        <p:cxnSp>
          <p:nvCxnSpPr>
            <p:cNvPr id="39" name="Straight Arrow Connector 38">
              <a:extLst>
                <a:ext uri="{FF2B5EF4-FFF2-40B4-BE49-F238E27FC236}">
                  <a16:creationId xmlns:a16="http://schemas.microsoft.com/office/drawing/2014/main" id="{FE7ABBA2-B472-4FB0-BCD6-EF9C8F54F558}"/>
                </a:ext>
              </a:extLst>
            </p:cNvPr>
            <p:cNvCxnSpPr>
              <a:cxnSpLocks/>
            </p:cNvCxnSpPr>
            <p:nvPr/>
          </p:nvCxnSpPr>
          <p:spPr>
            <a:xfrm flipV="1">
              <a:off x="2029692" y="1569845"/>
              <a:ext cx="0" cy="488367"/>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0" name="clusters 1">
            <a:extLst>
              <a:ext uri="{FF2B5EF4-FFF2-40B4-BE49-F238E27FC236}">
                <a16:creationId xmlns:a16="http://schemas.microsoft.com/office/drawing/2014/main" id="{CCECC2F4-4BFD-4007-846F-5B94B90198F6}"/>
              </a:ext>
            </a:extLst>
          </p:cNvPr>
          <p:cNvGrpSpPr/>
          <p:nvPr/>
        </p:nvGrpSpPr>
        <p:grpSpPr>
          <a:xfrm>
            <a:off x="4095374" y="1054306"/>
            <a:ext cx="3541953" cy="2946194"/>
            <a:chOff x="5460498" y="1405742"/>
            <a:chExt cx="4722604" cy="3928258"/>
          </a:xfrm>
        </p:grpSpPr>
        <p:sp>
          <p:nvSpPr>
            <p:cNvPr id="51" name="k3">
              <a:extLst>
                <a:ext uri="{FF2B5EF4-FFF2-40B4-BE49-F238E27FC236}">
                  <a16:creationId xmlns:a16="http://schemas.microsoft.com/office/drawing/2014/main" id="{31417D02-E040-46A5-BD5E-18874E8DE7AD}"/>
                </a:ext>
              </a:extLst>
            </p:cNvPr>
            <p:cNvSpPr/>
            <p:nvPr/>
          </p:nvSpPr>
          <p:spPr bwMode="auto">
            <a:xfrm>
              <a:off x="6421582" y="3588327"/>
              <a:ext cx="2642021" cy="1745673"/>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021" h="1745673">
                  <a:moveTo>
                    <a:pt x="1066800" y="1745673"/>
                  </a:moveTo>
                  <a:lnTo>
                    <a:pt x="782782" y="1614055"/>
                  </a:lnTo>
                  <a:lnTo>
                    <a:pt x="103909" y="609600"/>
                  </a:lnTo>
                  <a:lnTo>
                    <a:pt x="0" y="214746"/>
                  </a:lnTo>
                  <a:lnTo>
                    <a:pt x="187036" y="6928"/>
                  </a:lnTo>
                  <a:lnTo>
                    <a:pt x="588818" y="0"/>
                  </a:lnTo>
                  <a:lnTo>
                    <a:pt x="2535382" y="180109"/>
                  </a:lnTo>
                  <a:cubicBezTo>
                    <a:pt x="2699327" y="568036"/>
                    <a:pt x="2676236" y="1385455"/>
                    <a:pt x="2452254" y="162098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52" name="k2">
              <a:extLst>
                <a:ext uri="{FF2B5EF4-FFF2-40B4-BE49-F238E27FC236}">
                  <a16:creationId xmlns:a16="http://schemas.microsoft.com/office/drawing/2014/main" id="{E876BDDF-C0DE-4845-A73A-6565AE6332DC}"/>
                </a:ext>
              </a:extLst>
            </p:cNvPr>
            <p:cNvSpPr/>
            <p:nvPr/>
          </p:nvSpPr>
          <p:spPr bwMode="auto">
            <a:xfrm>
              <a:off x="5460498" y="1405742"/>
              <a:ext cx="2276880" cy="3315985"/>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30917 w 2268040"/>
                <a:gd name="connsiteY0" fmla="*/ 1531424 h 3297076"/>
                <a:gd name="connsiteX1" fmla="*/ 44771 w 2268040"/>
                <a:gd name="connsiteY1" fmla="*/ 1953987 h 3297076"/>
                <a:gd name="connsiteX2" fmla="*/ 418844 w 2268040"/>
                <a:gd name="connsiteY2" fmla="*/ 3228605 h 3297076"/>
                <a:gd name="connsiteX3" fmla="*/ 979953 w 2268040"/>
                <a:gd name="connsiteY3" fmla="*/ 3083133 h 3297076"/>
                <a:gd name="connsiteX4" fmla="*/ 979953 w 2268040"/>
                <a:gd name="connsiteY4" fmla="*/ 2729842 h 3297076"/>
                <a:gd name="connsiteX5" fmla="*/ 841407 w 2268040"/>
                <a:gd name="connsiteY5" fmla="*/ 2314205 h 3297076"/>
                <a:gd name="connsiteX6" fmla="*/ 1166989 w 2268040"/>
                <a:gd name="connsiteY6" fmla="*/ 1635333 h 3297076"/>
                <a:gd name="connsiteX7" fmla="*/ 2025972 w 2268040"/>
                <a:gd name="connsiteY7" fmla="*/ 755570 h 3297076"/>
                <a:gd name="connsiteX8" fmla="*/ 2192226 w 2268040"/>
                <a:gd name="connsiteY8" fmla="*/ 496 h 3297076"/>
                <a:gd name="connsiteX9" fmla="*/ 1651898 w 2268040"/>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20717 w 2223763"/>
                <a:gd name="connsiteY0" fmla="*/ 1531424 h 3297076"/>
                <a:gd name="connsiteX1" fmla="*/ 494 w 2223763"/>
                <a:gd name="connsiteY1" fmla="*/ 1953987 h 3297076"/>
                <a:gd name="connsiteX2" fmla="*/ 374567 w 2223763"/>
                <a:gd name="connsiteY2" fmla="*/ 3228605 h 3297076"/>
                <a:gd name="connsiteX3" fmla="*/ 935676 w 2223763"/>
                <a:gd name="connsiteY3" fmla="*/ 3083133 h 3297076"/>
                <a:gd name="connsiteX4" fmla="*/ 935676 w 2223763"/>
                <a:gd name="connsiteY4" fmla="*/ 2729842 h 3297076"/>
                <a:gd name="connsiteX5" fmla="*/ 797130 w 2223763"/>
                <a:gd name="connsiteY5" fmla="*/ 2314205 h 3297076"/>
                <a:gd name="connsiteX6" fmla="*/ 1122712 w 2223763"/>
                <a:gd name="connsiteY6" fmla="*/ 1635333 h 3297076"/>
                <a:gd name="connsiteX7" fmla="*/ 1981695 w 2223763"/>
                <a:gd name="connsiteY7" fmla="*/ 755570 h 3297076"/>
                <a:gd name="connsiteX8" fmla="*/ 2147949 w 2223763"/>
                <a:gd name="connsiteY8" fmla="*/ 496 h 3297076"/>
                <a:gd name="connsiteX9" fmla="*/ 1607621 w 2223763"/>
                <a:gd name="connsiteY9" fmla="*/ 55915 h 3297076"/>
                <a:gd name="connsiteX0" fmla="*/ 0 w 2203046"/>
                <a:gd name="connsiteY0" fmla="*/ 1531424 h 3297076"/>
                <a:gd name="connsiteX1" fmla="*/ 47931 w 2203046"/>
                <a:gd name="connsiteY1" fmla="*/ 1953987 h 3297076"/>
                <a:gd name="connsiteX2" fmla="*/ 353850 w 2203046"/>
                <a:gd name="connsiteY2" fmla="*/ 3228605 h 3297076"/>
                <a:gd name="connsiteX3" fmla="*/ 914959 w 2203046"/>
                <a:gd name="connsiteY3" fmla="*/ 3083133 h 3297076"/>
                <a:gd name="connsiteX4" fmla="*/ 914959 w 2203046"/>
                <a:gd name="connsiteY4" fmla="*/ 2729842 h 3297076"/>
                <a:gd name="connsiteX5" fmla="*/ 776413 w 2203046"/>
                <a:gd name="connsiteY5" fmla="*/ 2314205 h 3297076"/>
                <a:gd name="connsiteX6" fmla="*/ 1101995 w 2203046"/>
                <a:gd name="connsiteY6" fmla="*/ 1635333 h 3297076"/>
                <a:gd name="connsiteX7" fmla="*/ 1960978 w 2203046"/>
                <a:gd name="connsiteY7" fmla="*/ 755570 h 3297076"/>
                <a:gd name="connsiteX8" fmla="*/ 2127232 w 2203046"/>
                <a:gd name="connsiteY8" fmla="*/ 496 h 3297076"/>
                <a:gd name="connsiteX9" fmla="*/ 1586904 w 2203046"/>
                <a:gd name="connsiteY9" fmla="*/ 55915 h 3297076"/>
                <a:gd name="connsiteX0" fmla="*/ 0 w 2276880"/>
                <a:gd name="connsiteY0" fmla="*/ 1690450 h 3297076"/>
                <a:gd name="connsiteX1" fmla="*/ 121765 w 2276880"/>
                <a:gd name="connsiteY1" fmla="*/ 1953987 h 3297076"/>
                <a:gd name="connsiteX2" fmla="*/ 427684 w 2276880"/>
                <a:gd name="connsiteY2" fmla="*/ 3228605 h 3297076"/>
                <a:gd name="connsiteX3" fmla="*/ 988793 w 2276880"/>
                <a:gd name="connsiteY3" fmla="*/ 3083133 h 3297076"/>
                <a:gd name="connsiteX4" fmla="*/ 988793 w 2276880"/>
                <a:gd name="connsiteY4" fmla="*/ 2729842 h 3297076"/>
                <a:gd name="connsiteX5" fmla="*/ 850247 w 2276880"/>
                <a:gd name="connsiteY5" fmla="*/ 2314205 h 3297076"/>
                <a:gd name="connsiteX6" fmla="*/ 1175829 w 2276880"/>
                <a:gd name="connsiteY6" fmla="*/ 1635333 h 3297076"/>
                <a:gd name="connsiteX7" fmla="*/ 2034812 w 2276880"/>
                <a:gd name="connsiteY7" fmla="*/ 755570 h 3297076"/>
                <a:gd name="connsiteX8" fmla="*/ 2201066 w 2276880"/>
                <a:gd name="connsiteY8" fmla="*/ 496 h 3297076"/>
                <a:gd name="connsiteX9" fmla="*/ 1660738 w 2276880"/>
                <a:gd name="connsiteY9" fmla="*/ 55915 h 3297076"/>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880" h="3315985">
                  <a:moveTo>
                    <a:pt x="0" y="1690450"/>
                  </a:moveTo>
                  <a:cubicBezTo>
                    <a:pt x="89101" y="2010899"/>
                    <a:pt x="262885" y="2996491"/>
                    <a:pt x="427684" y="3228605"/>
                  </a:cubicBezTo>
                  <a:cubicBezTo>
                    <a:pt x="592483" y="3460719"/>
                    <a:pt x="895275" y="3166260"/>
                    <a:pt x="988793" y="3083133"/>
                  </a:cubicBezTo>
                  <a:cubicBezTo>
                    <a:pt x="1082311" y="3000006"/>
                    <a:pt x="1011884" y="2857997"/>
                    <a:pt x="988793" y="2729842"/>
                  </a:cubicBezTo>
                  <a:cubicBezTo>
                    <a:pt x="965702" y="2601687"/>
                    <a:pt x="819074" y="2496623"/>
                    <a:pt x="850247" y="2314205"/>
                  </a:cubicBezTo>
                  <a:cubicBezTo>
                    <a:pt x="881420" y="2131787"/>
                    <a:pt x="978402" y="1895105"/>
                    <a:pt x="1175829" y="1635333"/>
                  </a:cubicBezTo>
                  <a:lnTo>
                    <a:pt x="2034812" y="755570"/>
                  </a:lnTo>
                  <a:cubicBezTo>
                    <a:pt x="2205685" y="483097"/>
                    <a:pt x="2381175" y="-17977"/>
                    <a:pt x="2201066" y="496"/>
                  </a:cubicBezTo>
                  <a:lnTo>
                    <a:pt x="1660738" y="55915"/>
                  </a:ln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53" name="k1">
              <a:extLst>
                <a:ext uri="{FF2B5EF4-FFF2-40B4-BE49-F238E27FC236}">
                  <a16:creationId xmlns:a16="http://schemas.microsoft.com/office/drawing/2014/main" id="{77762E36-C475-415E-8B74-CD8D2BE35344}"/>
                </a:ext>
              </a:extLst>
            </p:cNvPr>
            <p:cNvSpPr/>
            <p:nvPr/>
          </p:nvSpPr>
          <p:spPr bwMode="auto">
            <a:xfrm>
              <a:off x="7758545" y="1496292"/>
              <a:ext cx="2424557" cy="3199186"/>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99186"/>
                <a:gd name="connsiteX1" fmla="*/ 1226128 w 2424557"/>
                <a:gd name="connsiteY1" fmla="*/ 256309 h 3199186"/>
                <a:gd name="connsiteX2" fmla="*/ 568037 w 2424557"/>
                <a:gd name="connsiteY2" fmla="*/ 0 h 3199186"/>
                <a:gd name="connsiteX3" fmla="*/ 96982 w 2424557"/>
                <a:gd name="connsiteY3" fmla="*/ 48491 h 3199186"/>
                <a:gd name="connsiteX4" fmla="*/ 0 w 2424557"/>
                <a:gd name="connsiteY4" fmla="*/ 408709 h 3199186"/>
                <a:gd name="connsiteX5" fmla="*/ 408710 w 2424557"/>
                <a:gd name="connsiteY5" fmla="*/ 1246909 h 3199186"/>
                <a:gd name="connsiteX6" fmla="*/ 1357746 w 2424557"/>
                <a:gd name="connsiteY6" fmla="*/ 2445327 h 3199186"/>
                <a:gd name="connsiteX7" fmla="*/ 1517073 w 2424557"/>
                <a:gd name="connsiteY7" fmla="*/ 3027218 h 3199186"/>
                <a:gd name="connsiteX8" fmla="*/ 1939637 w 2424557"/>
                <a:gd name="connsiteY8" fmla="*/ 3172691 h 3199186"/>
                <a:gd name="connsiteX9" fmla="*/ 2292928 w 2424557"/>
                <a:gd name="connsiteY9" fmla="*/ 2570018 h 319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557" h="3199186">
                  <a:moveTo>
                    <a:pt x="2424546" y="1302327"/>
                  </a:moveTo>
                  <a:cubicBezTo>
                    <a:pt x="2428318" y="959334"/>
                    <a:pt x="1535546" y="473364"/>
                    <a:pt x="1226128" y="256309"/>
                  </a:cubicBezTo>
                  <a:cubicBezTo>
                    <a:pt x="916710" y="39255"/>
                    <a:pt x="756228" y="34636"/>
                    <a:pt x="568037" y="0"/>
                  </a:cubicBezTo>
                  <a:lnTo>
                    <a:pt x="96982" y="48491"/>
                  </a:lnTo>
                  <a:lnTo>
                    <a:pt x="0" y="408709"/>
                  </a:lnTo>
                  <a:lnTo>
                    <a:pt x="408710" y="1246909"/>
                  </a:lnTo>
                  <a:lnTo>
                    <a:pt x="1357746" y="2445327"/>
                  </a:lnTo>
                  <a:lnTo>
                    <a:pt x="1517073" y="3027218"/>
                  </a:lnTo>
                  <a:cubicBezTo>
                    <a:pt x="1614055" y="3148445"/>
                    <a:pt x="1810328" y="3248891"/>
                    <a:pt x="1939637" y="3172691"/>
                  </a:cubicBezTo>
                  <a:cubicBezTo>
                    <a:pt x="2068946" y="3096491"/>
                    <a:pt x="2107010" y="2668678"/>
                    <a:pt x="2292928" y="2570018"/>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49" name="centroids 1">
            <a:extLst>
              <a:ext uri="{FF2B5EF4-FFF2-40B4-BE49-F238E27FC236}">
                <a16:creationId xmlns:a16="http://schemas.microsoft.com/office/drawing/2014/main" id="{2B19210B-2FAC-4206-9812-4B6254218C14}"/>
              </a:ext>
            </a:extLst>
          </p:cNvPr>
          <p:cNvGrpSpPr/>
          <p:nvPr/>
        </p:nvGrpSpPr>
        <p:grpSpPr>
          <a:xfrm>
            <a:off x="4178198" y="2095831"/>
            <a:ext cx="3364634" cy="1653629"/>
            <a:chOff x="5546685" y="2816353"/>
            <a:chExt cx="4486178" cy="2204838"/>
          </a:xfrm>
        </p:grpSpPr>
        <p:sp>
          <p:nvSpPr>
            <p:cNvPr id="29" name="Oval 28">
              <a:extLst>
                <a:ext uri="{FF2B5EF4-FFF2-40B4-BE49-F238E27FC236}">
                  <a16:creationId xmlns:a16="http://schemas.microsoft.com/office/drawing/2014/main" id="{BDE20FBB-8466-4C78-AB90-8C1BD26D9608}"/>
                </a:ext>
              </a:extLst>
            </p:cNvPr>
            <p:cNvSpPr/>
            <p:nvPr/>
          </p:nvSpPr>
          <p:spPr bwMode="auto">
            <a:xfrm>
              <a:off x="5546685" y="303668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96414D2-48B6-4575-A4E4-ACFDCD8B573B}"/>
                </a:ext>
              </a:extLst>
            </p:cNvPr>
            <p:cNvSpPr/>
            <p:nvPr/>
          </p:nvSpPr>
          <p:spPr bwMode="auto">
            <a:xfrm>
              <a:off x="9790408" y="2816353"/>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0D7956A-C4C4-461C-BEAC-969F0968F496}"/>
                </a:ext>
              </a:extLst>
            </p:cNvPr>
            <p:cNvSpPr/>
            <p:nvPr/>
          </p:nvSpPr>
          <p:spPr bwMode="auto">
            <a:xfrm>
              <a:off x="7630389" y="477873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clusters 2">
            <a:extLst>
              <a:ext uri="{FF2B5EF4-FFF2-40B4-BE49-F238E27FC236}">
                <a16:creationId xmlns:a16="http://schemas.microsoft.com/office/drawing/2014/main" id="{A1F96AA1-64F5-4E60-B31E-9A06F8526DFF}"/>
              </a:ext>
            </a:extLst>
          </p:cNvPr>
          <p:cNvGrpSpPr/>
          <p:nvPr/>
        </p:nvGrpSpPr>
        <p:grpSpPr>
          <a:xfrm>
            <a:off x="4175731" y="1174166"/>
            <a:ext cx="3180500" cy="2319662"/>
            <a:chOff x="5415242" y="1413155"/>
            <a:chExt cx="4240666" cy="3092882"/>
          </a:xfrm>
        </p:grpSpPr>
        <p:sp>
          <p:nvSpPr>
            <p:cNvPr id="62" name="k3">
              <a:extLst>
                <a:ext uri="{FF2B5EF4-FFF2-40B4-BE49-F238E27FC236}">
                  <a16:creationId xmlns:a16="http://schemas.microsoft.com/office/drawing/2014/main" id="{B8D6E71E-4A85-4A32-B370-CF9789CA7FE8}"/>
                </a:ext>
              </a:extLst>
            </p:cNvPr>
            <p:cNvSpPr/>
            <p:nvPr/>
          </p:nvSpPr>
          <p:spPr bwMode="auto">
            <a:xfrm>
              <a:off x="5415242" y="3538930"/>
              <a:ext cx="3359307" cy="96710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3234 h 941724"/>
                <a:gd name="connsiteX1" fmla="*/ 637309 w 3355235"/>
                <a:gd name="connsiteY1" fmla="*/ 941724 h 941724"/>
                <a:gd name="connsiteX2" fmla="*/ 0 w 3355235"/>
                <a:gd name="connsiteY2" fmla="*/ 456815 h 941724"/>
                <a:gd name="connsiteX3" fmla="*/ 221672 w 3355235"/>
                <a:gd name="connsiteY3" fmla="*/ 48106 h 941724"/>
                <a:gd name="connsiteX4" fmla="*/ 1205345 w 3355235"/>
                <a:gd name="connsiteY4" fmla="*/ 48106 h 941724"/>
                <a:gd name="connsiteX5" fmla="*/ 3151909 w 3355235"/>
                <a:gd name="connsiteY5" fmla="*/ 228215 h 941724"/>
                <a:gd name="connsiteX6" fmla="*/ 3241963 w 3355235"/>
                <a:gd name="connsiteY6" fmla="*/ 851670 h 941724"/>
                <a:gd name="connsiteX0" fmla="*/ 1828800 w 3530350"/>
                <a:gd name="connsiteY0" fmla="*/ 893234 h 941724"/>
                <a:gd name="connsiteX1" fmla="*/ 637309 w 3530350"/>
                <a:gd name="connsiteY1" fmla="*/ 941724 h 941724"/>
                <a:gd name="connsiteX2" fmla="*/ 0 w 3530350"/>
                <a:gd name="connsiteY2" fmla="*/ 456815 h 941724"/>
                <a:gd name="connsiteX3" fmla="*/ 221672 w 3530350"/>
                <a:gd name="connsiteY3" fmla="*/ 48106 h 941724"/>
                <a:gd name="connsiteX4" fmla="*/ 1205345 w 3530350"/>
                <a:gd name="connsiteY4" fmla="*/ 48106 h 941724"/>
                <a:gd name="connsiteX5" fmla="*/ 3151909 w 3530350"/>
                <a:gd name="connsiteY5" fmla="*/ 228215 h 941724"/>
                <a:gd name="connsiteX6" fmla="*/ 3241963 w 3530350"/>
                <a:gd name="connsiteY6" fmla="*/ 851670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67107"/>
                <a:gd name="connsiteX1" fmla="*/ 637309 w 3350496"/>
                <a:gd name="connsiteY1" fmla="*/ 941724 h 967107"/>
                <a:gd name="connsiteX2" fmla="*/ 0 w 3350496"/>
                <a:gd name="connsiteY2" fmla="*/ 456815 h 967107"/>
                <a:gd name="connsiteX3" fmla="*/ 221672 w 3350496"/>
                <a:gd name="connsiteY3" fmla="*/ 48106 h 967107"/>
                <a:gd name="connsiteX4" fmla="*/ 1205345 w 3350496"/>
                <a:gd name="connsiteY4" fmla="*/ 48106 h 967107"/>
                <a:gd name="connsiteX5" fmla="*/ 3151909 w 3350496"/>
                <a:gd name="connsiteY5" fmla="*/ 228215 h 967107"/>
                <a:gd name="connsiteX6" fmla="*/ 3134053 w 3350496"/>
                <a:gd name="connsiteY6" fmla="*/ 863029 h 967107"/>
                <a:gd name="connsiteX0" fmla="*/ 1837611 w 3359307"/>
                <a:gd name="connsiteY0" fmla="*/ 893234 h 967107"/>
                <a:gd name="connsiteX1" fmla="*/ 646120 w 3359307"/>
                <a:gd name="connsiteY1" fmla="*/ 941724 h 967107"/>
                <a:gd name="connsiteX2" fmla="*/ 8811 w 3359307"/>
                <a:gd name="connsiteY2" fmla="*/ 456815 h 967107"/>
                <a:gd name="connsiteX3" fmla="*/ 230483 w 3359307"/>
                <a:gd name="connsiteY3" fmla="*/ 48106 h 967107"/>
                <a:gd name="connsiteX4" fmla="*/ 1214156 w 3359307"/>
                <a:gd name="connsiteY4" fmla="*/ 48106 h 967107"/>
                <a:gd name="connsiteX5" fmla="*/ 3160720 w 3359307"/>
                <a:gd name="connsiteY5" fmla="*/ 228215 h 967107"/>
                <a:gd name="connsiteX6" fmla="*/ 3142864 w 3359307"/>
                <a:gd name="connsiteY6" fmla="*/ 863029 h 96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307" h="967107">
                  <a:moveTo>
                    <a:pt x="1837611" y="893234"/>
                  </a:moveTo>
                  <a:cubicBezTo>
                    <a:pt x="1440447" y="909397"/>
                    <a:pt x="950920" y="1014460"/>
                    <a:pt x="646120" y="941724"/>
                  </a:cubicBezTo>
                  <a:cubicBezTo>
                    <a:pt x="341320" y="868988"/>
                    <a:pt x="-65080" y="593051"/>
                    <a:pt x="8811" y="456815"/>
                  </a:cubicBezTo>
                  <a:lnTo>
                    <a:pt x="230483" y="48106"/>
                  </a:lnTo>
                  <a:cubicBezTo>
                    <a:pt x="431374" y="-20012"/>
                    <a:pt x="565301" y="-11930"/>
                    <a:pt x="1214156" y="48106"/>
                  </a:cubicBezTo>
                  <a:cubicBezTo>
                    <a:pt x="1863011" y="108142"/>
                    <a:pt x="2839269" y="92395"/>
                    <a:pt x="3160720" y="228215"/>
                  </a:cubicBezTo>
                  <a:cubicBezTo>
                    <a:pt x="3482171" y="364036"/>
                    <a:pt x="3366846" y="627502"/>
                    <a:pt x="3142864" y="863029"/>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63" name="k2">
              <a:extLst>
                <a:ext uri="{FF2B5EF4-FFF2-40B4-BE49-F238E27FC236}">
                  <a16:creationId xmlns:a16="http://schemas.microsoft.com/office/drawing/2014/main" id="{5FFF65BD-0606-422A-8749-A0F92D047406}"/>
                </a:ext>
              </a:extLst>
            </p:cNvPr>
            <p:cNvSpPr/>
            <p:nvPr/>
          </p:nvSpPr>
          <p:spPr bwMode="auto">
            <a:xfrm>
              <a:off x="6040580" y="1413155"/>
              <a:ext cx="2331729" cy="1457997"/>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384139"/>
                <a:gd name="connsiteY0" fmla="*/ 1025236 h 1420090"/>
                <a:gd name="connsiteX1" fmla="*/ 0 w 2384139"/>
                <a:gd name="connsiteY1" fmla="*/ 1253836 h 1420090"/>
                <a:gd name="connsiteX2" fmla="*/ 290947 w 2384139"/>
                <a:gd name="connsiteY2" fmla="*/ 1420090 h 1420090"/>
                <a:gd name="connsiteX3" fmla="*/ 2043547 w 2384139"/>
                <a:gd name="connsiteY3" fmla="*/ 491837 h 1420090"/>
                <a:gd name="connsiteX4" fmla="*/ 2237511 w 2384139"/>
                <a:gd name="connsiteY4" fmla="*/ 6926 h 1420090"/>
                <a:gd name="connsiteX5" fmla="*/ 1087583 w 2384139"/>
                <a:gd name="connsiteY5" fmla="*/ 0 h 1420090"/>
                <a:gd name="connsiteX6" fmla="*/ 270164 w 2384139"/>
                <a:gd name="connsiteY6" fmla="*/ 658090 h 1420090"/>
                <a:gd name="connsiteX0" fmla="*/ 55419 w 2331729"/>
                <a:gd name="connsiteY0" fmla="*/ 1025236 h 1420090"/>
                <a:gd name="connsiteX1" fmla="*/ 0 w 2331729"/>
                <a:gd name="connsiteY1" fmla="*/ 1253836 h 1420090"/>
                <a:gd name="connsiteX2" fmla="*/ 290947 w 2331729"/>
                <a:gd name="connsiteY2" fmla="*/ 1420090 h 1420090"/>
                <a:gd name="connsiteX3" fmla="*/ 2043547 w 2331729"/>
                <a:gd name="connsiteY3" fmla="*/ 491837 h 1420090"/>
                <a:gd name="connsiteX4" fmla="*/ 2237511 w 2331729"/>
                <a:gd name="connsiteY4" fmla="*/ 6926 h 1420090"/>
                <a:gd name="connsiteX5" fmla="*/ 1087583 w 2331729"/>
                <a:gd name="connsiteY5" fmla="*/ 0 h 1420090"/>
                <a:gd name="connsiteX6" fmla="*/ 270164 w 2331729"/>
                <a:gd name="connsiteY6" fmla="*/ 658090 h 1420090"/>
                <a:gd name="connsiteX0" fmla="*/ 55419 w 2331729"/>
                <a:gd name="connsiteY0" fmla="*/ 1025236 h 1457988"/>
                <a:gd name="connsiteX1" fmla="*/ 0 w 2331729"/>
                <a:gd name="connsiteY1" fmla="*/ 1253836 h 1457988"/>
                <a:gd name="connsiteX2" fmla="*/ 290947 w 2331729"/>
                <a:gd name="connsiteY2" fmla="*/ 1420090 h 1457988"/>
                <a:gd name="connsiteX3" fmla="*/ 2043547 w 2331729"/>
                <a:gd name="connsiteY3" fmla="*/ 491837 h 1457988"/>
                <a:gd name="connsiteX4" fmla="*/ 2237511 w 2331729"/>
                <a:gd name="connsiteY4" fmla="*/ 6926 h 1457988"/>
                <a:gd name="connsiteX5" fmla="*/ 1087583 w 2331729"/>
                <a:gd name="connsiteY5" fmla="*/ 0 h 1457988"/>
                <a:gd name="connsiteX6" fmla="*/ 270164 w 2331729"/>
                <a:gd name="connsiteY6" fmla="*/ 658090 h 1457988"/>
                <a:gd name="connsiteX0" fmla="*/ 55419 w 2331729"/>
                <a:gd name="connsiteY0" fmla="*/ 1025245 h 1457997"/>
                <a:gd name="connsiteX1" fmla="*/ 0 w 2331729"/>
                <a:gd name="connsiteY1" fmla="*/ 1253845 h 1457997"/>
                <a:gd name="connsiteX2" fmla="*/ 290947 w 2331729"/>
                <a:gd name="connsiteY2" fmla="*/ 1420099 h 1457997"/>
                <a:gd name="connsiteX3" fmla="*/ 2043547 w 2331729"/>
                <a:gd name="connsiteY3" fmla="*/ 491846 h 1457997"/>
                <a:gd name="connsiteX4" fmla="*/ 2237511 w 2331729"/>
                <a:gd name="connsiteY4" fmla="*/ 6935 h 1457997"/>
                <a:gd name="connsiteX5" fmla="*/ 1087583 w 2331729"/>
                <a:gd name="connsiteY5" fmla="*/ 9 h 1457997"/>
                <a:gd name="connsiteX6" fmla="*/ 270164 w 2331729"/>
                <a:gd name="connsiteY6" fmla="*/ 658099 h 14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1729" h="1457997">
                  <a:moveTo>
                    <a:pt x="55419" y="1025245"/>
                  </a:moveTo>
                  <a:lnTo>
                    <a:pt x="0" y="1253845"/>
                  </a:lnTo>
                  <a:cubicBezTo>
                    <a:pt x="39255" y="1319654"/>
                    <a:pt x="-49644" y="1547099"/>
                    <a:pt x="290947" y="1420099"/>
                  </a:cubicBezTo>
                  <a:cubicBezTo>
                    <a:pt x="631538" y="1293099"/>
                    <a:pt x="1719120" y="727373"/>
                    <a:pt x="2043547" y="491846"/>
                  </a:cubicBezTo>
                  <a:cubicBezTo>
                    <a:pt x="2367974" y="256319"/>
                    <a:pt x="2396838" y="88908"/>
                    <a:pt x="2237511" y="6935"/>
                  </a:cubicBezTo>
                  <a:lnTo>
                    <a:pt x="1087583" y="9"/>
                  </a:lnTo>
                  <a:cubicBezTo>
                    <a:pt x="704274" y="-2300"/>
                    <a:pt x="542637" y="438736"/>
                    <a:pt x="270164" y="658099"/>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64" name="k1">
              <a:extLst>
                <a:ext uri="{FF2B5EF4-FFF2-40B4-BE49-F238E27FC236}">
                  <a16:creationId xmlns:a16="http://schemas.microsoft.com/office/drawing/2014/main" id="{96E3936F-A30E-4677-8AF7-6B2B8023F9B4}"/>
                </a:ext>
              </a:extLst>
            </p:cNvPr>
            <p:cNvSpPr/>
            <p:nvPr/>
          </p:nvSpPr>
          <p:spPr bwMode="auto">
            <a:xfrm>
              <a:off x="8536284" y="2462012"/>
              <a:ext cx="1119624" cy="20029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63299 w 1191899"/>
                <a:gd name="connsiteY0" fmla="*/ 741381 h 2112981"/>
                <a:gd name="connsiteX1" fmla="*/ 492245 w 1191899"/>
                <a:gd name="connsiteY1" fmla="*/ 55582 h 2112981"/>
                <a:gd name="connsiteX2" fmla="*/ 138953 w 1191899"/>
                <a:gd name="connsiteY2" fmla="*/ 83290 h 2112981"/>
                <a:gd name="connsiteX3" fmla="*/ 21190 w 1191899"/>
                <a:gd name="connsiteY3" fmla="*/ 422727 h 2112981"/>
                <a:gd name="connsiteX4" fmla="*/ 540735 w 1191899"/>
                <a:gd name="connsiteY4" fmla="*/ 1766618 h 2112981"/>
                <a:gd name="connsiteX5" fmla="*/ 748553 w 1191899"/>
                <a:gd name="connsiteY5" fmla="*/ 2112981 h 2112981"/>
                <a:gd name="connsiteX6" fmla="*/ 1191899 w 1191899"/>
                <a:gd name="connsiteY6" fmla="*/ 1925945 h 2112981"/>
                <a:gd name="connsiteX7" fmla="*/ 1178045 w 1191899"/>
                <a:gd name="connsiteY7" fmla="*/ 1482599 h 2112981"/>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492245 w 1221351"/>
                <a:gd name="connsiteY0" fmla="*/ 55582 h 2117038"/>
                <a:gd name="connsiteX1" fmla="*/ 138953 w 1221351"/>
                <a:gd name="connsiteY1" fmla="*/ 83290 h 2117038"/>
                <a:gd name="connsiteX2" fmla="*/ 21190 w 1221351"/>
                <a:gd name="connsiteY2" fmla="*/ 422727 h 2117038"/>
                <a:gd name="connsiteX3" fmla="*/ 540735 w 1221351"/>
                <a:gd name="connsiteY3" fmla="*/ 1766618 h 2117038"/>
                <a:gd name="connsiteX4" fmla="*/ 748553 w 1221351"/>
                <a:gd name="connsiteY4" fmla="*/ 2112981 h 2117038"/>
                <a:gd name="connsiteX5" fmla="*/ 1191899 w 1221351"/>
                <a:gd name="connsiteY5" fmla="*/ 1925945 h 2117038"/>
                <a:gd name="connsiteX6" fmla="*/ 1178045 w 1221351"/>
                <a:gd name="connsiteY6" fmla="*/ 1482599 h 21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351" h="2117038">
                  <a:moveTo>
                    <a:pt x="492245" y="55582"/>
                  </a:moveTo>
                  <a:cubicBezTo>
                    <a:pt x="354854" y="-54100"/>
                    <a:pt x="217462" y="22099"/>
                    <a:pt x="138953" y="83290"/>
                  </a:cubicBezTo>
                  <a:cubicBezTo>
                    <a:pt x="60444" y="144481"/>
                    <a:pt x="-45774" y="142172"/>
                    <a:pt x="21190" y="422727"/>
                  </a:cubicBezTo>
                  <a:lnTo>
                    <a:pt x="540735" y="1766618"/>
                  </a:lnTo>
                  <a:cubicBezTo>
                    <a:pt x="661962" y="2048327"/>
                    <a:pt x="640026" y="2086427"/>
                    <a:pt x="748553" y="2112981"/>
                  </a:cubicBezTo>
                  <a:cubicBezTo>
                    <a:pt x="857080" y="2139535"/>
                    <a:pt x="1120317" y="2031009"/>
                    <a:pt x="1191899" y="1925945"/>
                  </a:cubicBezTo>
                  <a:cubicBezTo>
                    <a:pt x="1263481" y="1820881"/>
                    <a:pt x="1182663" y="1630381"/>
                    <a:pt x="1178045" y="1482599"/>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56" name="centroids 2">
            <a:extLst>
              <a:ext uri="{FF2B5EF4-FFF2-40B4-BE49-F238E27FC236}">
                <a16:creationId xmlns:a16="http://schemas.microsoft.com/office/drawing/2014/main" id="{D7D11DD7-0BF3-445A-8B5F-C65187F83613}"/>
              </a:ext>
            </a:extLst>
          </p:cNvPr>
          <p:cNvGrpSpPr/>
          <p:nvPr/>
        </p:nvGrpSpPr>
        <p:grpSpPr>
          <a:xfrm>
            <a:off x="4838194" y="1923287"/>
            <a:ext cx="1971917" cy="1338446"/>
            <a:chOff x="6274278" y="2433894"/>
            <a:chExt cx="2629223" cy="1784595"/>
          </a:xfrm>
        </p:grpSpPr>
        <p:sp>
          <p:nvSpPr>
            <p:cNvPr id="57" name="Oval 56">
              <a:extLst>
                <a:ext uri="{FF2B5EF4-FFF2-40B4-BE49-F238E27FC236}">
                  <a16:creationId xmlns:a16="http://schemas.microsoft.com/office/drawing/2014/main" id="{7847B8F1-D425-4EB1-99AD-902DD29C29B3}"/>
                </a:ext>
              </a:extLst>
            </p:cNvPr>
            <p:cNvSpPr/>
            <p:nvPr/>
          </p:nvSpPr>
          <p:spPr bwMode="auto">
            <a:xfrm>
              <a:off x="6274278" y="243389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01BA018-E4F4-477B-B3AA-34BE26B9FA9F}"/>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AE163FEC-D16E-4F6F-9FB1-47868164DAA9}"/>
                </a:ext>
              </a:extLst>
            </p:cNvPr>
            <p:cNvSpPr/>
            <p:nvPr/>
          </p:nvSpPr>
          <p:spPr bwMode="auto">
            <a:xfrm>
              <a:off x="7434031" y="397603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clusters 3">
            <a:extLst>
              <a:ext uri="{FF2B5EF4-FFF2-40B4-BE49-F238E27FC236}">
                <a16:creationId xmlns:a16="http://schemas.microsoft.com/office/drawing/2014/main" id="{80F87F4E-FAE9-4344-85D2-C89277C575C5}"/>
              </a:ext>
            </a:extLst>
          </p:cNvPr>
          <p:cNvGrpSpPr/>
          <p:nvPr/>
        </p:nvGrpSpPr>
        <p:grpSpPr>
          <a:xfrm>
            <a:off x="4296641" y="1109900"/>
            <a:ext cx="3035009" cy="2479190"/>
            <a:chOff x="5424054" y="1175067"/>
            <a:chExt cx="4046679" cy="3305586"/>
          </a:xfrm>
        </p:grpSpPr>
        <p:sp>
          <p:nvSpPr>
            <p:cNvPr id="70" name="k3">
              <a:extLst>
                <a:ext uri="{FF2B5EF4-FFF2-40B4-BE49-F238E27FC236}">
                  <a16:creationId xmlns:a16="http://schemas.microsoft.com/office/drawing/2014/main" id="{11A38C19-4EC2-44A5-AB7E-B7B1E51E6348}"/>
                </a:ext>
              </a:extLst>
            </p:cNvPr>
            <p:cNvSpPr/>
            <p:nvPr/>
          </p:nvSpPr>
          <p:spPr bwMode="auto">
            <a:xfrm>
              <a:off x="5424054" y="3542051"/>
              <a:ext cx="1729424" cy="938602"/>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90111 h 938601"/>
                <a:gd name="connsiteX1" fmla="*/ 637309 w 3355235"/>
                <a:gd name="connsiteY1" fmla="*/ 938601 h 938601"/>
                <a:gd name="connsiteX2" fmla="*/ 0 w 3355235"/>
                <a:gd name="connsiteY2" fmla="*/ 453692 h 938601"/>
                <a:gd name="connsiteX3" fmla="*/ 221672 w 3355235"/>
                <a:gd name="connsiteY3" fmla="*/ 44983 h 938601"/>
                <a:gd name="connsiteX4" fmla="*/ 1205345 w 3355235"/>
                <a:gd name="connsiteY4" fmla="*/ 44983 h 938601"/>
                <a:gd name="connsiteX5" fmla="*/ 3151909 w 3355235"/>
                <a:gd name="connsiteY5" fmla="*/ 225092 h 938601"/>
                <a:gd name="connsiteX6" fmla="*/ 3241963 w 3355235"/>
                <a:gd name="connsiteY6" fmla="*/ 848547 h 938601"/>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0112 h 938602"/>
                <a:gd name="connsiteX1" fmla="*/ 637309 w 3355235"/>
                <a:gd name="connsiteY1" fmla="*/ 938602 h 938602"/>
                <a:gd name="connsiteX2" fmla="*/ 0 w 3355235"/>
                <a:gd name="connsiteY2" fmla="*/ 453693 h 938602"/>
                <a:gd name="connsiteX3" fmla="*/ 221672 w 3355235"/>
                <a:gd name="connsiteY3" fmla="*/ 44984 h 938602"/>
                <a:gd name="connsiteX4" fmla="*/ 1205345 w 3355235"/>
                <a:gd name="connsiteY4" fmla="*/ 44984 h 938602"/>
                <a:gd name="connsiteX5" fmla="*/ 3151909 w 3355235"/>
                <a:gd name="connsiteY5" fmla="*/ 225093 h 938602"/>
                <a:gd name="connsiteX6" fmla="*/ 3241963 w 3355235"/>
                <a:gd name="connsiteY6" fmla="*/ 848548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5235" h="938602">
                  <a:moveTo>
                    <a:pt x="1828800" y="890112"/>
                  </a:moveTo>
                  <a:lnTo>
                    <a:pt x="637309" y="938602"/>
                  </a:lnTo>
                  <a:cubicBezTo>
                    <a:pt x="397164" y="871638"/>
                    <a:pt x="157018" y="846238"/>
                    <a:pt x="0" y="453693"/>
                  </a:cubicBezTo>
                  <a:lnTo>
                    <a:pt x="221672" y="44984"/>
                  </a:lnTo>
                  <a:cubicBezTo>
                    <a:pt x="422563" y="-23134"/>
                    <a:pt x="716972" y="14966"/>
                    <a:pt x="1205345" y="44984"/>
                  </a:cubicBezTo>
                  <a:cubicBezTo>
                    <a:pt x="1693718" y="75002"/>
                    <a:pt x="2987964" y="-162834"/>
                    <a:pt x="3151909" y="225093"/>
                  </a:cubicBezTo>
                  <a:cubicBezTo>
                    <a:pt x="3315854" y="613020"/>
                    <a:pt x="3465945" y="613021"/>
                    <a:pt x="3241963" y="848548"/>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1" name="k2">
              <a:extLst>
                <a:ext uri="{FF2B5EF4-FFF2-40B4-BE49-F238E27FC236}">
                  <a16:creationId xmlns:a16="http://schemas.microsoft.com/office/drawing/2014/main" id="{F095EB4E-DA20-4291-925F-F4F69447F425}"/>
                </a:ext>
              </a:extLst>
            </p:cNvPr>
            <p:cNvSpPr/>
            <p:nvPr/>
          </p:nvSpPr>
          <p:spPr bwMode="auto">
            <a:xfrm>
              <a:off x="6793904" y="1175067"/>
              <a:ext cx="1463921" cy="558240"/>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10743"/>
                <a:gd name="connsiteY0" fmla="*/ 468752 h 468752"/>
                <a:gd name="connsiteX1" fmla="*/ 1489763 w 1610743"/>
                <a:gd name="connsiteY1" fmla="*/ 313231 h 468752"/>
                <a:gd name="connsiteX2" fmla="*/ 1506403 w 1610743"/>
                <a:gd name="connsiteY2" fmla="*/ 23354 h 468752"/>
                <a:gd name="connsiteX3" fmla="*/ 356475 w 1610743"/>
                <a:gd name="connsiteY3" fmla="*/ 16428 h 468752"/>
                <a:gd name="connsiteX4" fmla="*/ 0 w 1610743"/>
                <a:gd name="connsiteY4" fmla="*/ 394156 h 468752"/>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725595 w 1526761"/>
                <a:gd name="connsiteY0" fmla="*/ 491154 h 491154"/>
                <a:gd name="connsiteX1" fmla="*/ 1405781 w 1526761"/>
                <a:gd name="connsiteY1" fmla="*/ 335633 h 491154"/>
                <a:gd name="connsiteX2" fmla="*/ 1422421 w 1526761"/>
                <a:gd name="connsiteY2" fmla="*/ 45756 h 491154"/>
                <a:gd name="connsiteX3" fmla="*/ 272493 w 1526761"/>
                <a:gd name="connsiteY3" fmla="*/ 38830 h 491154"/>
                <a:gd name="connsiteX4" fmla="*/ 0 w 1526761"/>
                <a:gd name="connsiteY4" fmla="*/ 416558 h 491154"/>
                <a:gd name="connsiteX0" fmla="*/ 745026 w 1546192"/>
                <a:gd name="connsiteY0" fmla="*/ 491154 h 491154"/>
                <a:gd name="connsiteX1" fmla="*/ 1425212 w 1546192"/>
                <a:gd name="connsiteY1" fmla="*/ 335633 h 491154"/>
                <a:gd name="connsiteX2" fmla="*/ 1441852 w 1546192"/>
                <a:gd name="connsiteY2" fmla="*/ 45756 h 491154"/>
                <a:gd name="connsiteX3" fmla="*/ 291924 w 1546192"/>
                <a:gd name="connsiteY3" fmla="*/ 38830 h 491154"/>
                <a:gd name="connsiteX4" fmla="*/ 19431 w 1546192"/>
                <a:gd name="connsiteY4" fmla="*/ 416558 h 491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92" h="491154">
                  <a:moveTo>
                    <a:pt x="745026" y="491154"/>
                  </a:moveTo>
                  <a:lnTo>
                    <a:pt x="1425212" y="335633"/>
                  </a:lnTo>
                  <a:cubicBezTo>
                    <a:pt x="1524503" y="77015"/>
                    <a:pt x="1630733" y="95223"/>
                    <a:pt x="1441852" y="45756"/>
                  </a:cubicBezTo>
                  <a:cubicBezTo>
                    <a:pt x="1252971" y="-3711"/>
                    <a:pt x="528994" y="-22970"/>
                    <a:pt x="291924" y="38830"/>
                  </a:cubicBezTo>
                  <a:cubicBezTo>
                    <a:pt x="54854" y="100630"/>
                    <a:pt x="-45704" y="290649"/>
                    <a:pt x="19431" y="416558"/>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2" name="k1">
              <a:extLst>
                <a:ext uri="{FF2B5EF4-FFF2-40B4-BE49-F238E27FC236}">
                  <a16:creationId xmlns:a16="http://schemas.microsoft.com/office/drawing/2014/main" id="{0EAB558D-E61B-4C4A-BC3E-ABD71893A862}"/>
                </a:ext>
              </a:extLst>
            </p:cNvPr>
            <p:cNvSpPr/>
            <p:nvPr/>
          </p:nvSpPr>
          <p:spPr bwMode="auto">
            <a:xfrm>
              <a:off x="8041475" y="2442766"/>
              <a:ext cx="1429258" cy="19747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761723 h 2133323"/>
                <a:gd name="connsiteX1" fmla="*/ 1062340 w 1589450"/>
                <a:gd name="connsiteY1" fmla="*/ 75924 h 2133323"/>
                <a:gd name="connsiteX2" fmla="*/ 709048 w 1589450"/>
                <a:gd name="connsiteY2" fmla="*/ 103632 h 2133323"/>
                <a:gd name="connsiteX3" fmla="*/ 62319 w 1589450"/>
                <a:gd name="connsiteY3" fmla="*/ 845763 h 2133323"/>
                <a:gd name="connsiteX4" fmla="*/ 0 w 1589450"/>
                <a:gd name="connsiteY4" fmla="*/ 1786960 h 2133323"/>
                <a:gd name="connsiteX5" fmla="*/ 1318648 w 1589450"/>
                <a:gd name="connsiteY5" fmla="*/ 2133323 h 2133323"/>
                <a:gd name="connsiteX6" fmla="*/ 1565521 w 1589450"/>
                <a:gd name="connsiteY6" fmla="*/ 1748600 h 2133323"/>
                <a:gd name="connsiteX7" fmla="*/ 1589450 w 1589450"/>
                <a:gd name="connsiteY7" fmla="*/ 1466332 h 2133323"/>
                <a:gd name="connsiteX0" fmla="*/ 1664656 w 1720712"/>
                <a:gd name="connsiteY0" fmla="*/ 761723 h 2133323"/>
                <a:gd name="connsiteX1" fmla="*/ 1193602 w 1720712"/>
                <a:gd name="connsiteY1" fmla="*/ 75924 h 2133323"/>
                <a:gd name="connsiteX2" fmla="*/ 840310 w 1720712"/>
                <a:gd name="connsiteY2" fmla="*/ 103632 h 2133323"/>
                <a:gd name="connsiteX3" fmla="*/ 193581 w 1720712"/>
                <a:gd name="connsiteY3" fmla="*/ 845763 h 2133323"/>
                <a:gd name="connsiteX4" fmla="*/ 131262 w 1720712"/>
                <a:gd name="connsiteY4" fmla="*/ 1786960 h 2133323"/>
                <a:gd name="connsiteX5" fmla="*/ 1449910 w 1720712"/>
                <a:gd name="connsiteY5" fmla="*/ 2133323 h 2133323"/>
                <a:gd name="connsiteX6" fmla="*/ 1696783 w 1720712"/>
                <a:gd name="connsiteY6" fmla="*/ 1748600 h 2133323"/>
                <a:gd name="connsiteX7" fmla="*/ 1720712 w 1720712"/>
                <a:gd name="connsiteY7" fmla="*/ 1466332 h 2133323"/>
                <a:gd name="connsiteX0" fmla="*/ 1739078 w 1795134"/>
                <a:gd name="connsiteY0" fmla="*/ 761723 h 2133323"/>
                <a:gd name="connsiteX1" fmla="*/ 1268024 w 1795134"/>
                <a:gd name="connsiteY1" fmla="*/ 75924 h 2133323"/>
                <a:gd name="connsiteX2" fmla="*/ 914732 w 1795134"/>
                <a:gd name="connsiteY2" fmla="*/ 103632 h 2133323"/>
                <a:gd name="connsiteX3" fmla="*/ 268003 w 1795134"/>
                <a:gd name="connsiteY3" fmla="*/ 845763 h 2133323"/>
                <a:gd name="connsiteX4" fmla="*/ 205684 w 1795134"/>
                <a:gd name="connsiteY4" fmla="*/ 1786960 h 2133323"/>
                <a:gd name="connsiteX5" fmla="*/ 1524332 w 1795134"/>
                <a:gd name="connsiteY5" fmla="*/ 2133323 h 2133323"/>
                <a:gd name="connsiteX6" fmla="*/ 1771205 w 1795134"/>
                <a:gd name="connsiteY6" fmla="*/ 1748600 h 2133323"/>
                <a:gd name="connsiteX7" fmla="*/ 1795134 w 1795134"/>
                <a:gd name="connsiteY7" fmla="*/ 1466332 h 2133323"/>
                <a:gd name="connsiteX0" fmla="*/ 1739078 w 1795693"/>
                <a:gd name="connsiteY0" fmla="*/ 761723 h 2154503"/>
                <a:gd name="connsiteX1" fmla="*/ 1268024 w 1795693"/>
                <a:gd name="connsiteY1" fmla="*/ 75924 h 2154503"/>
                <a:gd name="connsiteX2" fmla="*/ 914732 w 1795693"/>
                <a:gd name="connsiteY2" fmla="*/ 103632 h 2154503"/>
                <a:gd name="connsiteX3" fmla="*/ 268003 w 1795693"/>
                <a:gd name="connsiteY3" fmla="*/ 845763 h 2154503"/>
                <a:gd name="connsiteX4" fmla="*/ 205684 w 1795693"/>
                <a:gd name="connsiteY4" fmla="*/ 1786960 h 2154503"/>
                <a:gd name="connsiteX5" fmla="*/ 1524332 w 1795693"/>
                <a:gd name="connsiteY5" fmla="*/ 2133323 h 2154503"/>
                <a:gd name="connsiteX6" fmla="*/ 1771205 w 1795693"/>
                <a:gd name="connsiteY6" fmla="*/ 1748600 h 2154503"/>
                <a:gd name="connsiteX7" fmla="*/ 1795134 w 1795693"/>
                <a:gd name="connsiteY7" fmla="*/ 1466332 h 2154503"/>
                <a:gd name="connsiteX0" fmla="*/ 1568569 w 1624626"/>
                <a:gd name="connsiteY0" fmla="*/ 761723 h 2140759"/>
                <a:gd name="connsiteX1" fmla="*/ 1097515 w 1624626"/>
                <a:gd name="connsiteY1" fmla="*/ 75924 h 2140759"/>
                <a:gd name="connsiteX2" fmla="*/ 744223 w 1624626"/>
                <a:gd name="connsiteY2" fmla="*/ 103632 h 2140759"/>
                <a:gd name="connsiteX3" fmla="*/ 97494 w 1624626"/>
                <a:gd name="connsiteY3" fmla="*/ 845763 h 2140759"/>
                <a:gd name="connsiteX4" fmla="*/ 289191 w 1624626"/>
                <a:gd name="connsiteY4" fmla="*/ 1991058 h 2140759"/>
                <a:gd name="connsiteX5" fmla="*/ 1353823 w 1624626"/>
                <a:gd name="connsiteY5" fmla="*/ 2133323 h 2140759"/>
                <a:gd name="connsiteX6" fmla="*/ 1600696 w 1624626"/>
                <a:gd name="connsiteY6" fmla="*/ 1748600 h 2140759"/>
                <a:gd name="connsiteX7" fmla="*/ 1624625 w 1624626"/>
                <a:gd name="connsiteY7" fmla="*/ 1466332 h 2140759"/>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9119" h="2087232">
                  <a:moveTo>
                    <a:pt x="1503063" y="761723"/>
                  </a:moveTo>
                  <a:cubicBezTo>
                    <a:pt x="1346045" y="533123"/>
                    <a:pt x="1169400" y="185606"/>
                    <a:pt x="1032009" y="75924"/>
                  </a:cubicBezTo>
                  <a:cubicBezTo>
                    <a:pt x="894618" y="-33758"/>
                    <a:pt x="845387" y="-24674"/>
                    <a:pt x="678717" y="103632"/>
                  </a:cubicBezTo>
                  <a:cubicBezTo>
                    <a:pt x="463141" y="351009"/>
                    <a:pt x="107827" y="531192"/>
                    <a:pt x="31988" y="845763"/>
                  </a:cubicBezTo>
                  <a:cubicBezTo>
                    <a:pt x="-43851" y="1160334"/>
                    <a:pt x="13264" y="1799476"/>
                    <a:pt x="223685" y="1991058"/>
                  </a:cubicBezTo>
                  <a:cubicBezTo>
                    <a:pt x="434106" y="2182640"/>
                    <a:pt x="1075930" y="2035666"/>
                    <a:pt x="1294514" y="1995256"/>
                  </a:cubicBezTo>
                  <a:cubicBezTo>
                    <a:pt x="1513098" y="1954846"/>
                    <a:pt x="1490056" y="1859765"/>
                    <a:pt x="1535190" y="1748600"/>
                  </a:cubicBezTo>
                  <a:lnTo>
                    <a:pt x="1559119" y="1466332"/>
                  </a:ln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65" name="centroids 3">
            <a:extLst>
              <a:ext uri="{FF2B5EF4-FFF2-40B4-BE49-F238E27FC236}">
                <a16:creationId xmlns:a16="http://schemas.microsoft.com/office/drawing/2014/main" id="{FAA5F107-D350-4285-9B75-484B1DC40AC3}"/>
              </a:ext>
            </a:extLst>
          </p:cNvPr>
          <p:cNvGrpSpPr/>
          <p:nvPr/>
        </p:nvGrpSpPr>
        <p:grpSpPr>
          <a:xfrm>
            <a:off x="5347729" y="1274823"/>
            <a:ext cx="1576682" cy="2091042"/>
            <a:chOff x="6801258" y="1416876"/>
            <a:chExt cx="2102243" cy="2788056"/>
          </a:xfrm>
        </p:grpSpPr>
        <p:sp>
          <p:nvSpPr>
            <p:cNvPr id="66" name="Oval 65">
              <a:extLst>
                <a:ext uri="{FF2B5EF4-FFF2-40B4-BE49-F238E27FC236}">
                  <a16:creationId xmlns:a16="http://schemas.microsoft.com/office/drawing/2014/main" id="{2924DE35-9650-4C1C-AE90-BF33835B1E9A}"/>
                </a:ext>
              </a:extLst>
            </p:cNvPr>
            <p:cNvSpPr/>
            <p:nvPr/>
          </p:nvSpPr>
          <p:spPr bwMode="auto">
            <a:xfrm>
              <a:off x="7339786" y="141687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E1CB97BA-4EBA-45C6-BCE2-250B4F56C942}"/>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F816E2D1-49E7-43CB-92C6-F3025F5E32EA}"/>
                </a:ext>
              </a:extLst>
            </p:cNvPr>
            <p:cNvSpPr/>
            <p:nvPr/>
          </p:nvSpPr>
          <p:spPr bwMode="auto">
            <a:xfrm>
              <a:off x="6801258" y="3962477"/>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clusters 4">
            <a:extLst>
              <a:ext uri="{FF2B5EF4-FFF2-40B4-BE49-F238E27FC236}">
                <a16:creationId xmlns:a16="http://schemas.microsoft.com/office/drawing/2014/main" id="{34C8E49E-2896-498D-86D8-FDA31D7F9FC6}"/>
              </a:ext>
            </a:extLst>
          </p:cNvPr>
          <p:cNvGrpSpPr/>
          <p:nvPr/>
        </p:nvGrpSpPr>
        <p:grpSpPr>
          <a:xfrm>
            <a:off x="4345082" y="1101413"/>
            <a:ext cx="3004678" cy="2387542"/>
            <a:chOff x="5336242" y="1011350"/>
            <a:chExt cx="4006237" cy="3183389"/>
          </a:xfrm>
        </p:grpSpPr>
        <p:sp>
          <p:nvSpPr>
            <p:cNvPr id="78" name="k3">
              <a:extLst>
                <a:ext uri="{FF2B5EF4-FFF2-40B4-BE49-F238E27FC236}">
                  <a16:creationId xmlns:a16="http://schemas.microsoft.com/office/drawing/2014/main" id="{3D130F3B-F7A2-41E6-91A6-F00CF1EDA800}"/>
                </a:ext>
              </a:extLst>
            </p:cNvPr>
            <p:cNvSpPr/>
            <p:nvPr/>
          </p:nvSpPr>
          <p:spPr bwMode="auto">
            <a:xfrm>
              <a:off x="5336242" y="3326282"/>
              <a:ext cx="1385576" cy="86845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10 w 3355235"/>
                <a:gd name="connsiteY5" fmla="*/ 44736 h 893618"/>
                <a:gd name="connsiteX6" fmla="*/ 3241963 w 3355235"/>
                <a:gd name="connsiteY6" fmla="*/ 803564 h 893618"/>
                <a:gd name="connsiteX0" fmla="*/ 2058341 w 3584776"/>
                <a:gd name="connsiteY0" fmla="*/ 845128 h 893618"/>
                <a:gd name="connsiteX1" fmla="*/ 866850 w 3584776"/>
                <a:gd name="connsiteY1" fmla="*/ 893618 h 893618"/>
                <a:gd name="connsiteX2" fmla="*/ 0 w 3584776"/>
                <a:gd name="connsiteY2" fmla="*/ 408709 h 893618"/>
                <a:gd name="connsiteX3" fmla="*/ 451213 w 3584776"/>
                <a:gd name="connsiteY3" fmla="*/ 0 h 893618"/>
                <a:gd name="connsiteX4" fmla="*/ 1434886 w 3584776"/>
                <a:gd name="connsiteY4" fmla="*/ 0 h 893618"/>
                <a:gd name="connsiteX5" fmla="*/ 3381451 w 3584776"/>
                <a:gd name="connsiteY5" fmla="*/ 44736 h 893618"/>
                <a:gd name="connsiteX6" fmla="*/ 3471504 w 3584776"/>
                <a:gd name="connsiteY6" fmla="*/ 803564 h 893618"/>
                <a:gd name="connsiteX0" fmla="*/ 2058341 w 3584776"/>
                <a:gd name="connsiteY0" fmla="*/ 872875 h 921365"/>
                <a:gd name="connsiteX1" fmla="*/ 866850 w 3584776"/>
                <a:gd name="connsiteY1" fmla="*/ 921365 h 921365"/>
                <a:gd name="connsiteX2" fmla="*/ 0 w 3584776"/>
                <a:gd name="connsiteY2" fmla="*/ 436456 h 921365"/>
                <a:gd name="connsiteX3" fmla="*/ 236972 w 3584776"/>
                <a:gd name="connsiteY3" fmla="*/ 0 h 921365"/>
                <a:gd name="connsiteX4" fmla="*/ 1434886 w 3584776"/>
                <a:gd name="connsiteY4" fmla="*/ 27747 h 921365"/>
                <a:gd name="connsiteX5" fmla="*/ 3381451 w 3584776"/>
                <a:gd name="connsiteY5" fmla="*/ 72483 h 921365"/>
                <a:gd name="connsiteX6" fmla="*/ 3471504 w 3584776"/>
                <a:gd name="connsiteY6" fmla="*/ 831311 h 921365"/>
                <a:gd name="connsiteX0" fmla="*/ 2058341 w 3584776"/>
                <a:gd name="connsiteY0" fmla="*/ 956116 h 1004606"/>
                <a:gd name="connsiteX1" fmla="*/ 866850 w 3584776"/>
                <a:gd name="connsiteY1" fmla="*/ 1004606 h 1004606"/>
                <a:gd name="connsiteX2" fmla="*/ 0 w 3584776"/>
                <a:gd name="connsiteY2" fmla="*/ 519697 h 1004606"/>
                <a:gd name="connsiteX3" fmla="*/ 236972 w 3584776"/>
                <a:gd name="connsiteY3" fmla="*/ 83241 h 1004606"/>
                <a:gd name="connsiteX4" fmla="*/ 1679733 w 3584776"/>
                <a:gd name="connsiteY4" fmla="*/ 0 h 1004606"/>
                <a:gd name="connsiteX5" fmla="*/ 3381451 w 3584776"/>
                <a:gd name="connsiteY5" fmla="*/ 155724 h 1004606"/>
                <a:gd name="connsiteX6" fmla="*/ 3471504 w 3584776"/>
                <a:gd name="connsiteY6" fmla="*/ 914552 h 1004606"/>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65400 w 3591835"/>
                <a:gd name="connsiteY0" fmla="*/ 1039359 h 1039359"/>
                <a:gd name="connsiteX1" fmla="*/ 873909 w 3591835"/>
                <a:gd name="connsiteY1" fmla="*/ 1004606 h 1039359"/>
                <a:gd name="connsiteX2" fmla="*/ 7059 w 3591835"/>
                <a:gd name="connsiteY2" fmla="*/ 519697 h 1039359"/>
                <a:gd name="connsiteX3" fmla="*/ 244031 w 3591835"/>
                <a:gd name="connsiteY3" fmla="*/ 83241 h 1039359"/>
                <a:gd name="connsiteX4" fmla="*/ 1686792 w 3591835"/>
                <a:gd name="connsiteY4" fmla="*/ 0 h 1039359"/>
                <a:gd name="connsiteX5" fmla="*/ 3388510 w 3591835"/>
                <a:gd name="connsiteY5" fmla="*/ 155724 h 1039359"/>
                <a:gd name="connsiteX6" fmla="*/ 3478563 w 3591835"/>
                <a:gd name="connsiteY6" fmla="*/ 914552 h 1039359"/>
                <a:gd name="connsiteX0" fmla="*/ 2065400 w 3591835"/>
                <a:gd name="connsiteY0" fmla="*/ 1057513 h 1057513"/>
                <a:gd name="connsiteX1" fmla="*/ 873909 w 3591835"/>
                <a:gd name="connsiteY1" fmla="*/ 1022760 h 1057513"/>
                <a:gd name="connsiteX2" fmla="*/ 7059 w 3591835"/>
                <a:gd name="connsiteY2" fmla="*/ 537851 h 1057513"/>
                <a:gd name="connsiteX3" fmla="*/ 244031 w 3591835"/>
                <a:gd name="connsiteY3" fmla="*/ 101395 h 1057513"/>
                <a:gd name="connsiteX4" fmla="*/ 1686792 w 3591835"/>
                <a:gd name="connsiteY4" fmla="*/ 18154 h 1057513"/>
                <a:gd name="connsiteX5" fmla="*/ 3388510 w 3591835"/>
                <a:gd name="connsiteY5" fmla="*/ 173878 h 1057513"/>
                <a:gd name="connsiteX6" fmla="*/ 3478563 w 3591835"/>
                <a:gd name="connsiteY6" fmla="*/ 932706 h 1057513"/>
                <a:gd name="connsiteX0" fmla="*/ 2065400 w 3591835"/>
                <a:gd name="connsiteY0" fmla="*/ 1060709 h 1060709"/>
                <a:gd name="connsiteX1" fmla="*/ 873909 w 3591835"/>
                <a:gd name="connsiteY1" fmla="*/ 1025956 h 1060709"/>
                <a:gd name="connsiteX2" fmla="*/ 7059 w 3591835"/>
                <a:gd name="connsiteY2" fmla="*/ 541047 h 1060709"/>
                <a:gd name="connsiteX3" fmla="*/ 244031 w 3591835"/>
                <a:gd name="connsiteY3" fmla="*/ 104591 h 1060709"/>
                <a:gd name="connsiteX4" fmla="*/ 1686792 w 3591835"/>
                <a:gd name="connsiteY4" fmla="*/ 21350 h 1060709"/>
                <a:gd name="connsiteX5" fmla="*/ 3388510 w 3591835"/>
                <a:gd name="connsiteY5" fmla="*/ 177074 h 1060709"/>
                <a:gd name="connsiteX6" fmla="*/ 3478563 w 3591835"/>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291" h="1060709">
                  <a:moveTo>
                    <a:pt x="2065400" y="1060709"/>
                  </a:moveTo>
                  <a:lnTo>
                    <a:pt x="873909" y="1025956"/>
                  </a:lnTo>
                  <a:cubicBezTo>
                    <a:pt x="530852" y="939346"/>
                    <a:pt x="-71932" y="686532"/>
                    <a:pt x="7059" y="541047"/>
                  </a:cubicBezTo>
                  <a:lnTo>
                    <a:pt x="244031" y="104591"/>
                  </a:lnTo>
                  <a:cubicBezTo>
                    <a:pt x="523986" y="17975"/>
                    <a:pt x="1119553" y="-30558"/>
                    <a:pt x="1686792" y="21350"/>
                  </a:cubicBezTo>
                  <a:lnTo>
                    <a:pt x="3388510" y="177074"/>
                  </a:lnTo>
                  <a:cubicBezTo>
                    <a:pt x="3955749" y="228982"/>
                    <a:pt x="3702545" y="700375"/>
                    <a:pt x="3478563" y="93590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9" name="k2">
              <a:extLst>
                <a:ext uri="{FF2B5EF4-FFF2-40B4-BE49-F238E27FC236}">
                  <a16:creationId xmlns:a16="http://schemas.microsoft.com/office/drawing/2014/main" id="{2E2CFF81-95F3-4549-B4E5-BA87D7A1B593}"/>
                </a:ext>
              </a:extLst>
            </p:cNvPr>
            <p:cNvSpPr/>
            <p:nvPr/>
          </p:nvSpPr>
          <p:spPr bwMode="auto">
            <a:xfrm>
              <a:off x="6727846" y="1011350"/>
              <a:ext cx="1328767" cy="576483"/>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692512 w 1506403"/>
                <a:gd name="connsiteY0" fmla="*/ 361177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392532 w 1206423"/>
                <a:gd name="connsiteY0" fmla="*/ 361177 h 364707"/>
                <a:gd name="connsiteX1" fmla="*/ 997826 w 1206423"/>
                <a:gd name="connsiteY1" fmla="*/ 296803 h 364707"/>
                <a:gd name="connsiteX2" fmla="*/ 1206423 w 1206423"/>
                <a:gd name="connsiteY2" fmla="*/ 6926 h 364707"/>
                <a:gd name="connsiteX3" fmla="*/ 56495 w 1206423"/>
                <a:gd name="connsiteY3" fmla="*/ 0 h 364707"/>
                <a:gd name="connsiteX4" fmla="*/ 0 w 1206423"/>
                <a:gd name="connsiteY4" fmla="*/ 364707 h 364707"/>
                <a:gd name="connsiteX0" fmla="*/ 473014 w 1286905"/>
                <a:gd name="connsiteY0" fmla="*/ 361177 h 361177"/>
                <a:gd name="connsiteX1" fmla="*/ 1078308 w 1286905"/>
                <a:gd name="connsiteY1" fmla="*/ 296803 h 361177"/>
                <a:gd name="connsiteX2" fmla="*/ 1286905 w 1286905"/>
                <a:gd name="connsiteY2" fmla="*/ 6926 h 361177"/>
                <a:gd name="connsiteX3" fmla="*/ 136977 w 1286905"/>
                <a:gd name="connsiteY3" fmla="*/ 0 h 361177"/>
                <a:gd name="connsiteX4" fmla="*/ 0 w 1286905"/>
                <a:gd name="connsiteY4" fmla="*/ 277900 h 361177"/>
                <a:gd name="connsiteX0" fmla="*/ 473014 w 1430814"/>
                <a:gd name="connsiteY0" fmla="*/ 361177 h 361177"/>
                <a:gd name="connsiteX1" fmla="*/ 1078308 w 1430814"/>
                <a:gd name="connsiteY1" fmla="*/ 296803 h 361177"/>
                <a:gd name="connsiteX2" fmla="*/ 1286905 w 1430814"/>
                <a:gd name="connsiteY2" fmla="*/ 6926 h 361177"/>
                <a:gd name="connsiteX3" fmla="*/ 136977 w 1430814"/>
                <a:gd name="connsiteY3" fmla="*/ 0 h 361177"/>
                <a:gd name="connsiteX4" fmla="*/ 0 w 1430814"/>
                <a:gd name="connsiteY4" fmla="*/ 277900 h 361177"/>
                <a:gd name="connsiteX0" fmla="*/ 473014 w 1339689"/>
                <a:gd name="connsiteY0" fmla="*/ 361177 h 361177"/>
                <a:gd name="connsiteX1" fmla="*/ 1078308 w 1339689"/>
                <a:gd name="connsiteY1" fmla="*/ 296803 h 361177"/>
                <a:gd name="connsiteX2" fmla="*/ 1286905 w 1339689"/>
                <a:gd name="connsiteY2" fmla="*/ 6926 h 361177"/>
                <a:gd name="connsiteX3" fmla="*/ 136977 w 1339689"/>
                <a:gd name="connsiteY3" fmla="*/ 0 h 361177"/>
                <a:gd name="connsiteX4" fmla="*/ 0 w 1339689"/>
                <a:gd name="connsiteY4" fmla="*/ 277900 h 361177"/>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441" h="361198">
                  <a:moveTo>
                    <a:pt x="536766" y="361198"/>
                  </a:moveTo>
                  <a:cubicBezTo>
                    <a:pt x="738531" y="339740"/>
                    <a:pt x="1006412" y="355866"/>
                    <a:pt x="1142060" y="296824"/>
                  </a:cubicBezTo>
                  <a:cubicBezTo>
                    <a:pt x="1277708" y="237782"/>
                    <a:pt x="1507545" y="56414"/>
                    <a:pt x="1350657" y="6947"/>
                  </a:cubicBezTo>
                  <a:lnTo>
                    <a:pt x="200729" y="21"/>
                  </a:lnTo>
                  <a:cubicBezTo>
                    <a:pt x="-182580" y="-2288"/>
                    <a:pt x="109411" y="185288"/>
                    <a:pt x="63752" y="277921"/>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80" name="k1">
              <a:extLst>
                <a:ext uri="{FF2B5EF4-FFF2-40B4-BE49-F238E27FC236}">
                  <a16:creationId xmlns:a16="http://schemas.microsoft.com/office/drawing/2014/main" id="{A7D58825-98D9-4965-9159-60B5B7A6C98B}"/>
                </a:ext>
              </a:extLst>
            </p:cNvPr>
            <p:cNvSpPr/>
            <p:nvPr/>
          </p:nvSpPr>
          <p:spPr bwMode="auto">
            <a:xfrm>
              <a:off x="7792733" y="3276891"/>
              <a:ext cx="1549746" cy="848985"/>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65521 w 1589450"/>
                <a:gd name="connsiteY5" fmla="*/ 1672676 h 1711036"/>
                <a:gd name="connsiteX6" fmla="*/ 1589450 w 1589450"/>
                <a:gd name="connsiteY6" fmla="*/ 1390408 h 1711036"/>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89450 w 1589450"/>
                <a:gd name="connsiteY5" fmla="*/ 1390408 h 1711036"/>
                <a:gd name="connsiteX0" fmla="*/ 1584425 w 1640481"/>
                <a:gd name="connsiteY0" fmla="*/ 685799 h 1711036"/>
                <a:gd name="connsiteX1" fmla="*/ 1113371 w 1640481"/>
                <a:gd name="connsiteY1" fmla="*/ 0 h 1711036"/>
                <a:gd name="connsiteX2" fmla="*/ 760079 w 1640481"/>
                <a:gd name="connsiteY2" fmla="*/ 27708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685799 h 1711036"/>
                <a:gd name="connsiteX1" fmla="*/ 1113371 w 1640481"/>
                <a:gd name="connsiteY1" fmla="*/ 0 h 1711036"/>
                <a:gd name="connsiteX2" fmla="*/ 510709 w 1640481"/>
                <a:gd name="connsiteY2" fmla="*/ 708626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4881 h 1030118"/>
                <a:gd name="connsiteX1" fmla="*/ 1113371 w 1640481"/>
                <a:gd name="connsiteY1" fmla="*/ 0 h 1030118"/>
                <a:gd name="connsiteX2" fmla="*/ 510709 w 1640481"/>
                <a:gd name="connsiteY2" fmla="*/ 27708 h 1030118"/>
                <a:gd name="connsiteX3" fmla="*/ 0 w 1640481"/>
                <a:gd name="connsiteY3" fmla="*/ 381789 h 1030118"/>
                <a:gd name="connsiteX4" fmla="*/ 51031 w 1640481"/>
                <a:gd name="connsiteY4" fmla="*/ 1030118 h 1030118"/>
                <a:gd name="connsiteX5" fmla="*/ 1640481 w 1640481"/>
                <a:gd name="connsiteY5" fmla="*/ 709490 h 1030118"/>
                <a:gd name="connsiteX0" fmla="*/ 1516414 w 1640481"/>
                <a:gd name="connsiteY0" fmla="*/ 0 h 1032560"/>
                <a:gd name="connsiteX1" fmla="*/ 1113371 w 1640481"/>
                <a:gd name="connsiteY1" fmla="*/ 2442 h 1032560"/>
                <a:gd name="connsiteX2" fmla="*/ 510709 w 1640481"/>
                <a:gd name="connsiteY2" fmla="*/ 30150 h 1032560"/>
                <a:gd name="connsiteX3" fmla="*/ 0 w 1640481"/>
                <a:gd name="connsiteY3" fmla="*/ 384231 h 1032560"/>
                <a:gd name="connsiteX4" fmla="*/ 51031 w 1640481"/>
                <a:gd name="connsiteY4" fmla="*/ 1032560 h 1032560"/>
                <a:gd name="connsiteX5" fmla="*/ 1640481 w 1640481"/>
                <a:gd name="connsiteY5" fmla="*/ 711932 h 1032560"/>
                <a:gd name="connsiteX0" fmla="*/ 1516414 w 1746273"/>
                <a:gd name="connsiteY0" fmla="*/ 0 h 1032560"/>
                <a:gd name="connsiteX1" fmla="*/ 1113371 w 1746273"/>
                <a:gd name="connsiteY1" fmla="*/ 2442 h 1032560"/>
                <a:gd name="connsiteX2" fmla="*/ 510709 w 1746273"/>
                <a:gd name="connsiteY2" fmla="*/ 30150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1113371 w 1746273"/>
                <a:gd name="connsiteY1" fmla="*/ 2442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17581 h 1050141"/>
                <a:gd name="connsiteX1" fmla="*/ 992463 w 1746273"/>
                <a:gd name="connsiteY1" fmla="*/ 27345 h 1050141"/>
                <a:gd name="connsiteX2" fmla="*/ 646730 w 1746273"/>
                <a:gd name="connsiteY2" fmla="*/ 98984 h 1050141"/>
                <a:gd name="connsiteX3" fmla="*/ 0 w 1746273"/>
                <a:gd name="connsiteY3" fmla="*/ 401812 h 1050141"/>
                <a:gd name="connsiteX4" fmla="*/ 51031 w 1746273"/>
                <a:gd name="connsiteY4" fmla="*/ 1050141 h 1050141"/>
                <a:gd name="connsiteX5" fmla="*/ 1746273 w 1746273"/>
                <a:gd name="connsiteY5" fmla="*/ 736835 h 1050141"/>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92993"/>
                <a:gd name="connsiteX1" fmla="*/ 646730 w 1746273"/>
                <a:gd name="connsiteY1" fmla="*/ 81403 h 1092993"/>
                <a:gd name="connsiteX2" fmla="*/ 0 w 1746273"/>
                <a:gd name="connsiteY2" fmla="*/ 384231 h 1092993"/>
                <a:gd name="connsiteX3" fmla="*/ 51031 w 1746273"/>
                <a:gd name="connsiteY3" fmla="*/ 1032560 h 1092993"/>
                <a:gd name="connsiteX4" fmla="*/ 1746273 w 1746273"/>
                <a:gd name="connsiteY4" fmla="*/ 719254 h 1092993"/>
                <a:gd name="connsiteX0" fmla="*/ 1516925 w 1746784"/>
                <a:gd name="connsiteY0" fmla="*/ 0 h 1092993"/>
                <a:gd name="connsiteX1" fmla="*/ 647241 w 1746784"/>
                <a:gd name="connsiteY1" fmla="*/ 81403 h 1092993"/>
                <a:gd name="connsiteX2" fmla="*/ 511 w 1746784"/>
                <a:gd name="connsiteY2" fmla="*/ 384231 h 1092993"/>
                <a:gd name="connsiteX3" fmla="*/ 51542 w 1746784"/>
                <a:gd name="connsiteY3" fmla="*/ 1032560 h 1092993"/>
                <a:gd name="connsiteX4" fmla="*/ 1746784 w 1746784"/>
                <a:gd name="connsiteY4" fmla="*/ 719254 h 1092993"/>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25610 w 1619167"/>
                <a:gd name="connsiteY0" fmla="*/ 0 h 912501"/>
                <a:gd name="connsiteX1" fmla="*/ 655926 w 1619167"/>
                <a:gd name="connsiteY1" fmla="*/ 81403 h 912501"/>
                <a:gd name="connsiteX2" fmla="*/ 9196 w 1619167"/>
                <a:gd name="connsiteY2" fmla="*/ 384231 h 912501"/>
                <a:gd name="connsiteX3" fmla="*/ 370003 w 1619167"/>
                <a:gd name="connsiteY3" fmla="*/ 912501 h 912501"/>
                <a:gd name="connsiteX4" fmla="*/ 1619167 w 1619167"/>
                <a:gd name="connsiteY4" fmla="*/ 719255 h 91250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941 w 1694084"/>
                <a:gd name="connsiteY0" fmla="*/ 126088 h 836833"/>
                <a:gd name="connsiteX1" fmla="*/ 656497 w 1694084"/>
                <a:gd name="connsiteY1" fmla="*/ 3393 h 836833"/>
                <a:gd name="connsiteX2" fmla="*/ 9767 w 1694084"/>
                <a:gd name="connsiteY2" fmla="*/ 306221 h 836833"/>
                <a:gd name="connsiteX3" fmla="*/ 370574 w 1694084"/>
                <a:gd name="connsiteY3" fmla="*/ 834491 h 836833"/>
                <a:gd name="connsiteX4" fmla="*/ 1694084 w 1694084"/>
                <a:gd name="connsiteY4" fmla="*/ 485170 h 836833"/>
                <a:gd name="connsiteX0" fmla="*/ 1572214 w 1684357"/>
                <a:gd name="connsiteY0" fmla="*/ 126088 h 872589"/>
                <a:gd name="connsiteX1" fmla="*/ 646770 w 1684357"/>
                <a:gd name="connsiteY1" fmla="*/ 3393 h 872589"/>
                <a:gd name="connsiteX2" fmla="*/ 40 w 1684357"/>
                <a:gd name="connsiteY2" fmla="*/ 306221 h 872589"/>
                <a:gd name="connsiteX3" fmla="*/ 621059 w 1684357"/>
                <a:gd name="connsiteY3" fmla="*/ 870508 h 872589"/>
                <a:gd name="connsiteX4" fmla="*/ 1684357 w 1684357"/>
                <a:gd name="connsiteY4" fmla="*/ 485170 h 872589"/>
                <a:gd name="connsiteX0" fmla="*/ 1442108 w 1684357"/>
                <a:gd name="connsiteY0" fmla="*/ 54416 h 878955"/>
                <a:gd name="connsiteX1" fmla="*/ 646770 w 1684357"/>
                <a:gd name="connsiteY1" fmla="*/ 9759 h 878955"/>
                <a:gd name="connsiteX2" fmla="*/ 40 w 1684357"/>
                <a:gd name="connsiteY2" fmla="*/ 312587 h 878955"/>
                <a:gd name="connsiteX3" fmla="*/ 621059 w 1684357"/>
                <a:gd name="connsiteY3" fmla="*/ 876874 h 878955"/>
                <a:gd name="connsiteX4" fmla="*/ 1684357 w 1684357"/>
                <a:gd name="connsiteY4" fmla="*/ 491536 h 878955"/>
                <a:gd name="connsiteX0" fmla="*/ 1442108 w 1690553"/>
                <a:gd name="connsiteY0" fmla="*/ 54416 h 881434"/>
                <a:gd name="connsiteX1" fmla="*/ 646770 w 1690553"/>
                <a:gd name="connsiteY1" fmla="*/ 9759 h 881434"/>
                <a:gd name="connsiteX2" fmla="*/ 40 w 1690553"/>
                <a:gd name="connsiteY2" fmla="*/ 312587 h 881434"/>
                <a:gd name="connsiteX3" fmla="*/ 621059 w 1690553"/>
                <a:gd name="connsiteY3" fmla="*/ 876874 h 881434"/>
                <a:gd name="connsiteX4" fmla="*/ 1690553 w 1690553"/>
                <a:gd name="connsiteY4" fmla="*/ 557568 h 881434"/>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67643 h 894660"/>
                <a:gd name="connsiteX1" fmla="*/ 646770 w 1690553"/>
                <a:gd name="connsiteY1" fmla="*/ 22986 h 894660"/>
                <a:gd name="connsiteX2" fmla="*/ 40 w 1690553"/>
                <a:gd name="connsiteY2" fmla="*/ 325814 h 894660"/>
                <a:gd name="connsiteX3" fmla="*/ 621059 w 1690553"/>
                <a:gd name="connsiteY3" fmla="*/ 890101 h 894660"/>
                <a:gd name="connsiteX4" fmla="*/ 1690553 w 1690553"/>
                <a:gd name="connsiteY4" fmla="*/ 570795 h 894660"/>
                <a:gd name="connsiteX0" fmla="*/ 1442108 w 1690553"/>
                <a:gd name="connsiteY0" fmla="*/ 67643 h 897327"/>
                <a:gd name="connsiteX1" fmla="*/ 646770 w 1690553"/>
                <a:gd name="connsiteY1" fmla="*/ 22986 h 897327"/>
                <a:gd name="connsiteX2" fmla="*/ 40 w 1690553"/>
                <a:gd name="connsiteY2" fmla="*/ 325814 h 897327"/>
                <a:gd name="connsiteX3" fmla="*/ 621059 w 1690553"/>
                <a:gd name="connsiteY3" fmla="*/ 890101 h 897327"/>
                <a:gd name="connsiteX4" fmla="*/ 1690553 w 1690553"/>
                <a:gd name="connsiteY4" fmla="*/ 570795 h 8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553" h="897327">
                  <a:moveTo>
                    <a:pt x="1442108" y="67643"/>
                  </a:moveTo>
                  <a:cubicBezTo>
                    <a:pt x="1158410" y="-1269"/>
                    <a:pt x="887115" y="-20042"/>
                    <a:pt x="646770" y="22986"/>
                  </a:cubicBezTo>
                  <a:cubicBezTo>
                    <a:pt x="406425" y="66014"/>
                    <a:pt x="4325" y="181295"/>
                    <a:pt x="40" y="325814"/>
                  </a:cubicBezTo>
                  <a:cubicBezTo>
                    <a:pt x="-4245" y="470333"/>
                    <a:pt x="339307" y="849271"/>
                    <a:pt x="621059" y="890101"/>
                  </a:cubicBezTo>
                  <a:cubicBezTo>
                    <a:pt x="902811" y="930931"/>
                    <a:pt x="1379489" y="795288"/>
                    <a:pt x="1690553" y="570795"/>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73" name="centroids 4">
            <a:extLst>
              <a:ext uri="{FF2B5EF4-FFF2-40B4-BE49-F238E27FC236}">
                <a16:creationId xmlns:a16="http://schemas.microsoft.com/office/drawing/2014/main" id="{356F18F4-7C35-4F76-9C15-18EDBB9556A2}"/>
              </a:ext>
            </a:extLst>
          </p:cNvPr>
          <p:cNvGrpSpPr/>
          <p:nvPr/>
        </p:nvGrpSpPr>
        <p:grpSpPr>
          <a:xfrm>
            <a:off x="4783890" y="1202087"/>
            <a:ext cx="2113253" cy="2137800"/>
            <a:chOff x="5897074" y="1167495"/>
            <a:chExt cx="2817670" cy="2850400"/>
          </a:xfrm>
        </p:grpSpPr>
        <p:sp>
          <p:nvSpPr>
            <p:cNvPr id="74" name="Oval 73">
              <a:extLst>
                <a:ext uri="{FF2B5EF4-FFF2-40B4-BE49-F238E27FC236}">
                  <a16:creationId xmlns:a16="http://schemas.microsoft.com/office/drawing/2014/main" id="{EFCF7C45-2994-4D75-B929-D3D611941D59}"/>
                </a:ext>
              </a:extLst>
            </p:cNvPr>
            <p:cNvSpPr/>
            <p:nvPr/>
          </p:nvSpPr>
          <p:spPr bwMode="auto">
            <a:xfrm>
              <a:off x="7166262" y="1167495"/>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273D1D98-F467-45F0-A134-1785FA52F22D}"/>
                </a:ext>
              </a:extLst>
            </p:cNvPr>
            <p:cNvSpPr/>
            <p:nvPr/>
          </p:nvSpPr>
          <p:spPr bwMode="auto">
            <a:xfrm>
              <a:off x="8472289" y="3688849"/>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D1CEF1D5-CF83-4932-BFD9-0F6BC45DE3E5}"/>
                </a:ext>
              </a:extLst>
            </p:cNvPr>
            <p:cNvSpPr/>
            <p:nvPr/>
          </p:nvSpPr>
          <p:spPr bwMode="auto">
            <a:xfrm>
              <a:off x="5897074" y="3775440"/>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data">
            <a:extLst>
              <a:ext uri="{FF2B5EF4-FFF2-40B4-BE49-F238E27FC236}">
                <a16:creationId xmlns:a16="http://schemas.microsoft.com/office/drawing/2014/main" id="{DC561DBA-F926-43DB-A823-CA3EAB2C33EA}"/>
              </a:ext>
            </a:extLst>
          </p:cNvPr>
          <p:cNvGrpSpPr/>
          <p:nvPr/>
        </p:nvGrpSpPr>
        <p:grpSpPr>
          <a:xfrm>
            <a:off x="4331774" y="843601"/>
            <a:ext cx="2971906" cy="2529119"/>
            <a:chOff x="5775698" y="1124800"/>
            <a:chExt cx="3962541" cy="3372159"/>
          </a:xfrm>
        </p:grpSpPr>
        <p:pic>
          <p:nvPicPr>
            <p:cNvPr id="42" name="Graphic 41" descr="Rose">
              <a:extLst>
                <a:ext uri="{FF2B5EF4-FFF2-40B4-BE49-F238E27FC236}">
                  <a16:creationId xmlns:a16="http://schemas.microsoft.com/office/drawing/2014/main" id="{317195F6-4C40-47B2-878B-9875DA28E4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0147" y="3773596"/>
              <a:ext cx="658092" cy="658092"/>
            </a:xfrm>
            <a:prstGeom prst="rect">
              <a:avLst/>
            </a:prstGeom>
          </p:spPr>
        </p:pic>
        <p:pic>
          <p:nvPicPr>
            <p:cNvPr id="43" name="Graphic 42" descr="Rose">
              <a:extLst>
                <a:ext uri="{FF2B5EF4-FFF2-40B4-BE49-F238E27FC236}">
                  <a16:creationId xmlns:a16="http://schemas.microsoft.com/office/drawing/2014/main" id="{DBB769B1-BE12-49A6-A37D-CF79670B63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4921" y="3942960"/>
              <a:ext cx="553999" cy="553999"/>
            </a:xfrm>
            <a:prstGeom prst="rect">
              <a:avLst/>
            </a:prstGeom>
          </p:spPr>
        </p:pic>
        <p:pic>
          <p:nvPicPr>
            <p:cNvPr id="44" name="Graphic 43" descr="Flower">
              <a:extLst>
                <a:ext uri="{FF2B5EF4-FFF2-40B4-BE49-F238E27FC236}">
                  <a16:creationId xmlns:a16="http://schemas.microsoft.com/office/drawing/2014/main" id="{F3F5324F-10FE-407E-83AE-60B9A7BDF6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5698" y="3838867"/>
              <a:ext cx="658092" cy="658092"/>
            </a:xfrm>
            <a:prstGeom prst="rect">
              <a:avLst/>
            </a:prstGeom>
          </p:spPr>
        </p:pic>
        <p:pic>
          <p:nvPicPr>
            <p:cNvPr id="45" name="Graphic 44" descr="Flower">
              <a:extLst>
                <a:ext uri="{FF2B5EF4-FFF2-40B4-BE49-F238E27FC236}">
                  <a16:creationId xmlns:a16="http://schemas.microsoft.com/office/drawing/2014/main" id="{82083AD0-7998-471C-971D-111969EF6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50924" y="3690885"/>
              <a:ext cx="658092" cy="658092"/>
            </a:xfrm>
            <a:prstGeom prst="rect">
              <a:avLst/>
            </a:prstGeom>
          </p:spPr>
        </p:pic>
        <p:pic>
          <p:nvPicPr>
            <p:cNvPr id="46" name="Graphic 45" descr="Sunflower">
              <a:extLst>
                <a:ext uri="{FF2B5EF4-FFF2-40B4-BE49-F238E27FC236}">
                  <a16:creationId xmlns:a16="http://schemas.microsoft.com/office/drawing/2014/main" id="{8C8D2620-63DE-4BAB-AF7D-CA3ACFBEA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6830" y="1124800"/>
              <a:ext cx="658091" cy="658091"/>
            </a:xfrm>
            <a:prstGeom prst="rect">
              <a:avLst/>
            </a:prstGeom>
          </p:spPr>
        </p:pic>
        <p:pic>
          <p:nvPicPr>
            <p:cNvPr id="47" name="Graphic 46" descr="Sunflower">
              <a:extLst>
                <a:ext uri="{FF2B5EF4-FFF2-40B4-BE49-F238E27FC236}">
                  <a16:creationId xmlns:a16="http://schemas.microsoft.com/office/drawing/2014/main" id="{0C15443D-E215-4A5A-83F9-163A3CDE99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016" y="1251697"/>
              <a:ext cx="658091" cy="658091"/>
            </a:xfrm>
            <a:prstGeom prst="rect">
              <a:avLst/>
            </a:prstGeom>
          </p:spPr>
        </p:pic>
      </p:grpSp>
    </p:spTree>
    <p:extLst>
      <p:ext uri="{BB962C8B-B14F-4D97-AF65-F5344CB8AC3E}">
        <p14:creationId xmlns:p14="http://schemas.microsoft.com/office/powerpoint/2010/main" val="1208853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1000"/>
                                        <p:tgtEl>
                                          <p:spTgt spid="49"/>
                                        </p:tgtEl>
                                      </p:cBhvr>
                                    </p:animEffec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60"/>
                                        </p:tgtEl>
                                      </p:cBhvr>
                                    </p:animEffect>
                                    <p:set>
                                      <p:cBhvr>
                                        <p:cTn id="50" dur="1" fill="hold">
                                          <p:stCondLst>
                                            <p:cond delay="499"/>
                                          </p:stCondLst>
                                        </p:cTn>
                                        <p:tgtEl>
                                          <p:spTgt spid="60"/>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56"/>
                                        </p:tgtEl>
                                      </p:cBhvr>
                                    </p:animEffect>
                                    <p:set>
                                      <p:cBhvr>
                                        <p:cTn id="58" dur="1" fill="hold">
                                          <p:stCondLst>
                                            <p:cond delay="499"/>
                                          </p:stCondLst>
                                        </p:cTn>
                                        <p:tgtEl>
                                          <p:spTgt spid="56"/>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par>
                          <p:cTn id="69" fill="hold">
                            <p:stCondLst>
                              <p:cond delay="1000"/>
                            </p:stCondLst>
                            <p:childTnLst>
                              <p:par>
                                <p:cTn id="70" presetID="10" presetClass="exit" presetSubtype="0" fill="hold" nodeType="afterEffect">
                                  <p:stCondLst>
                                    <p:cond delay="0"/>
                                  </p:stCondLst>
                                  <p:childTnLst>
                                    <p:animEffect transition="out" filter="fad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2</a:t>
            </a:r>
            <a:br>
              <a:rPr lang="en-US" dirty="0"/>
            </a:br>
            <a:r>
              <a:rPr lang="en-US" sz="3000" dirty="0">
                <a:solidFill>
                  <a:schemeClr val="accent2"/>
                </a:solidFill>
              </a:rPr>
              <a:t>Azure Machine Learning</a:t>
            </a:r>
            <a:br>
              <a:rPr lang="en-US" dirty="0"/>
            </a:br>
            <a:endParaRPr lang="en-US" dirty="0"/>
          </a:p>
        </p:txBody>
      </p:sp>
      <p:pic>
        <p:nvPicPr>
          <p:cNvPr id="4" name="Graphic 3">
            <a:extLst>
              <a:ext uri="{FF2B5EF4-FFF2-40B4-BE49-F238E27FC236}">
                <a16:creationId xmlns:a16="http://schemas.microsoft.com/office/drawing/2014/main" id="{64F95173-399C-43A2-907B-5535F0693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1525" y="3115918"/>
            <a:ext cx="1578428" cy="1699591"/>
          </a:xfrm>
          <a:prstGeom prst="rect">
            <a:avLst/>
          </a:prstGeom>
        </p:spPr>
      </p:pic>
    </p:spTree>
    <p:extLst>
      <p:ext uri="{BB962C8B-B14F-4D97-AF65-F5344CB8AC3E}">
        <p14:creationId xmlns:p14="http://schemas.microsoft.com/office/powerpoint/2010/main" val="31809013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190D-6CCB-4934-99BA-D1254CEE689F}"/>
              </a:ext>
            </a:extLst>
          </p:cNvPr>
          <p:cNvSpPr>
            <a:spLocks noGrp="1"/>
          </p:cNvSpPr>
          <p:nvPr>
            <p:ph type="title"/>
          </p:nvPr>
        </p:nvSpPr>
        <p:spPr/>
        <p:txBody>
          <a:bodyPr/>
          <a:lstStyle/>
          <a:p>
            <a:r>
              <a:rPr lang="en-US"/>
              <a:t>What is Azure Machine Learning?</a:t>
            </a:r>
          </a:p>
        </p:txBody>
      </p:sp>
      <p:sp>
        <p:nvSpPr>
          <p:cNvPr id="3" name="Text Placeholder 2">
            <a:extLst>
              <a:ext uri="{FF2B5EF4-FFF2-40B4-BE49-F238E27FC236}">
                <a16:creationId xmlns:a16="http://schemas.microsoft.com/office/drawing/2014/main" id="{3F950954-AC3B-4750-AE6D-5F61D4A99443}"/>
              </a:ext>
            </a:extLst>
          </p:cNvPr>
          <p:cNvSpPr>
            <a:spLocks noGrp="1"/>
          </p:cNvSpPr>
          <p:nvPr>
            <p:ph type="body" sz="quarter" idx="10"/>
          </p:nvPr>
        </p:nvSpPr>
        <p:spPr>
          <a:xfrm>
            <a:off x="438150" y="1076623"/>
            <a:ext cx="8263890" cy="323165"/>
          </a:xfrm>
        </p:spPr>
        <p:txBody>
          <a:bodyPr/>
          <a:lstStyle/>
          <a:p>
            <a:pPr marL="0" indent="0">
              <a:buNone/>
            </a:pPr>
            <a:r>
              <a:rPr lang="en-US"/>
              <a:t>A cloud-based platform for machine learning</a:t>
            </a:r>
          </a:p>
        </p:txBody>
      </p:sp>
      <p:grpSp>
        <p:nvGrpSpPr>
          <p:cNvPr id="36" name="Azure">
            <a:extLst>
              <a:ext uri="{FF2B5EF4-FFF2-40B4-BE49-F238E27FC236}">
                <a16:creationId xmlns:a16="http://schemas.microsoft.com/office/drawing/2014/main" id="{2BE09858-F4F5-4B3A-9A12-ED657E7D44AC}"/>
              </a:ext>
            </a:extLst>
          </p:cNvPr>
          <p:cNvGrpSpPr/>
          <p:nvPr/>
        </p:nvGrpSpPr>
        <p:grpSpPr>
          <a:xfrm>
            <a:off x="2022892" y="476797"/>
            <a:ext cx="5297328" cy="5297328"/>
            <a:chOff x="2697189" y="635729"/>
            <a:chExt cx="7063104" cy="7063104"/>
          </a:xfrm>
        </p:grpSpPr>
        <p:pic>
          <p:nvPicPr>
            <p:cNvPr id="15" name="Graphic 14" descr="Cloud">
              <a:extLst>
                <a:ext uri="{FF2B5EF4-FFF2-40B4-BE49-F238E27FC236}">
                  <a16:creationId xmlns:a16="http://schemas.microsoft.com/office/drawing/2014/main" id="{722228F1-5408-42B3-8B16-99B52A357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189" y="635729"/>
              <a:ext cx="7063104" cy="7063104"/>
            </a:xfrm>
            <a:prstGeom prst="rect">
              <a:avLst/>
            </a:prstGeom>
          </p:spPr>
        </p:pic>
        <p:sp>
          <p:nvSpPr>
            <p:cNvPr id="16" name="TextBox 15">
              <a:extLst>
                <a:ext uri="{FF2B5EF4-FFF2-40B4-BE49-F238E27FC236}">
                  <a16:creationId xmlns:a16="http://schemas.microsoft.com/office/drawing/2014/main" id="{19885E0B-B5AE-4269-97F1-41E0D75D10FE}"/>
                </a:ext>
              </a:extLst>
            </p:cNvPr>
            <p:cNvSpPr txBox="1"/>
            <p:nvPr/>
          </p:nvSpPr>
          <p:spPr>
            <a:xfrm>
              <a:off x="5225024" y="5930044"/>
              <a:ext cx="1946431" cy="307776"/>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Azure Subscription</a:t>
              </a:r>
            </a:p>
          </p:txBody>
        </p:sp>
      </p:grpSp>
      <p:grpSp>
        <p:nvGrpSpPr>
          <p:cNvPr id="37" name="Azure ML Workspace">
            <a:extLst>
              <a:ext uri="{FF2B5EF4-FFF2-40B4-BE49-F238E27FC236}">
                <a16:creationId xmlns:a16="http://schemas.microsoft.com/office/drawing/2014/main" id="{E748AAF7-A689-4008-8899-A581F1775F9D}"/>
              </a:ext>
            </a:extLst>
          </p:cNvPr>
          <p:cNvGrpSpPr/>
          <p:nvPr/>
        </p:nvGrpSpPr>
        <p:grpSpPr>
          <a:xfrm>
            <a:off x="3353922" y="2571751"/>
            <a:ext cx="2626375" cy="1683119"/>
            <a:chOff x="4471895" y="3429001"/>
            <a:chExt cx="3501833" cy="2244159"/>
          </a:xfrm>
        </p:grpSpPr>
        <p:sp>
          <p:nvSpPr>
            <p:cNvPr id="17" name="Rectangle: Rounded Corners 16">
              <a:extLst>
                <a:ext uri="{FF2B5EF4-FFF2-40B4-BE49-F238E27FC236}">
                  <a16:creationId xmlns:a16="http://schemas.microsoft.com/office/drawing/2014/main" id="{B095BCD2-1A8F-42A5-B5E5-76771B765E04}"/>
                </a:ext>
              </a:extLst>
            </p:cNvPr>
            <p:cNvSpPr/>
            <p:nvPr/>
          </p:nvSpPr>
          <p:spPr bwMode="auto">
            <a:xfrm>
              <a:off x="4603315" y="3429001"/>
              <a:ext cx="3370413" cy="1911742"/>
            </a:xfrm>
            <a:prstGeom prst="roundRect">
              <a:avLst/>
            </a:prstGeom>
            <a:noFill/>
            <a:ln w="762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C8DB942-6F7D-412E-A738-492BB67B9DD5}"/>
                </a:ext>
              </a:extLst>
            </p:cNvPr>
            <p:cNvSpPr txBox="1"/>
            <p:nvPr/>
          </p:nvSpPr>
          <p:spPr>
            <a:xfrm>
              <a:off x="5197594" y="5365383"/>
              <a:ext cx="2190001" cy="307776"/>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Azure ML Workspace</a:t>
              </a:r>
            </a:p>
          </p:txBody>
        </p:sp>
        <p:pic>
          <p:nvPicPr>
            <p:cNvPr id="20" name="Graphic 19" descr="Flask">
              <a:extLst>
                <a:ext uri="{FF2B5EF4-FFF2-40B4-BE49-F238E27FC236}">
                  <a16:creationId xmlns:a16="http://schemas.microsoft.com/office/drawing/2014/main" id="{90571D50-433A-4E10-81D8-493B2DB50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895" y="4831589"/>
              <a:ext cx="914400" cy="841571"/>
            </a:xfrm>
            <a:prstGeom prst="rect">
              <a:avLst/>
            </a:prstGeom>
          </p:spPr>
        </p:pic>
      </p:grpSp>
      <p:grpSp>
        <p:nvGrpSpPr>
          <p:cNvPr id="38" name="Compute">
            <a:extLst>
              <a:ext uri="{FF2B5EF4-FFF2-40B4-BE49-F238E27FC236}">
                <a16:creationId xmlns:a16="http://schemas.microsoft.com/office/drawing/2014/main" id="{BD878A1E-D149-4915-9DFE-E1E1A3343990}"/>
              </a:ext>
            </a:extLst>
          </p:cNvPr>
          <p:cNvGrpSpPr/>
          <p:nvPr/>
        </p:nvGrpSpPr>
        <p:grpSpPr>
          <a:xfrm>
            <a:off x="3709741" y="2665009"/>
            <a:ext cx="511377" cy="602642"/>
            <a:chOff x="4946319" y="3553344"/>
            <a:chExt cx="681835" cy="803522"/>
          </a:xfrm>
        </p:grpSpPr>
        <p:pic>
          <p:nvPicPr>
            <p:cNvPr id="28" name="Graphic 27" descr="Server">
              <a:extLst>
                <a:ext uri="{FF2B5EF4-FFF2-40B4-BE49-F238E27FC236}">
                  <a16:creationId xmlns:a16="http://schemas.microsoft.com/office/drawing/2014/main" id="{748E26EE-54CE-49AC-806E-E19C72898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46319" y="3553344"/>
              <a:ext cx="647742" cy="647742"/>
            </a:xfrm>
            <a:prstGeom prst="rect">
              <a:avLst/>
            </a:prstGeom>
          </p:spPr>
        </p:pic>
        <p:sp>
          <p:nvSpPr>
            <p:cNvPr id="31" name="TextBox 30">
              <a:extLst>
                <a:ext uri="{FF2B5EF4-FFF2-40B4-BE49-F238E27FC236}">
                  <a16:creationId xmlns:a16="http://schemas.microsoft.com/office/drawing/2014/main" id="{63154537-0F3C-49B4-9702-31E53255FFEE}"/>
                </a:ext>
              </a:extLst>
            </p:cNvPr>
            <p:cNvSpPr txBox="1"/>
            <p:nvPr/>
          </p:nvSpPr>
          <p:spPr>
            <a:xfrm>
              <a:off x="4957031" y="4141422"/>
              <a:ext cx="671123"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Compute</a:t>
              </a:r>
            </a:p>
          </p:txBody>
        </p:sp>
      </p:grpSp>
      <p:grpSp>
        <p:nvGrpSpPr>
          <p:cNvPr id="39" name="Data">
            <a:extLst>
              <a:ext uri="{FF2B5EF4-FFF2-40B4-BE49-F238E27FC236}">
                <a16:creationId xmlns:a16="http://schemas.microsoft.com/office/drawing/2014/main" id="{3332A2F6-6D0C-4E32-B67C-4C709BA95EFC}"/>
              </a:ext>
            </a:extLst>
          </p:cNvPr>
          <p:cNvGrpSpPr/>
          <p:nvPr/>
        </p:nvGrpSpPr>
        <p:grpSpPr>
          <a:xfrm>
            <a:off x="3963407" y="3302871"/>
            <a:ext cx="485807" cy="585078"/>
            <a:chOff x="5284543" y="4403824"/>
            <a:chExt cx="647742" cy="780104"/>
          </a:xfrm>
        </p:grpSpPr>
        <p:pic>
          <p:nvPicPr>
            <p:cNvPr id="30" name="Graphic 29" descr="Database">
              <a:extLst>
                <a:ext uri="{FF2B5EF4-FFF2-40B4-BE49-F238E27FC236}">
                  <a16:creationId xmlns:a16="http://schemas.microsoft.com/office/drawing/2014/main" id="{E4AF56EA-0268-4812-8019-29C9139AF9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84543" y="4403824"/>
              <a:ext cx="647742" cy="647742"/>
            </a:xfrm>
            <a:prstGeom prst="rect">
              <a:avLst/>
            </a:prstGeom>
          </p:spPr>
        </p:pic>
        <p:sp>
          <p:nvSpPr>
            <p:cNvPr id="32" name="TextBox 31">
              <a:extLst>
                <a:ext uri="{FF2B5EF4-FFF2-40B4-BE49-F238E27FC236}">
                  <a16:creationId xmlns:a16="http://schemas.microsoft.com/office/drawing/2014/main" id="{68A58436-1AEC-4004-B232-8CDB17845041}"/>
                </a:ext>
              </a:extLst>
            </p:cNvPr>
            <p:cNvSpPr txBox="1"/>
            <p:nvPr/>
          </p:nvSpPr>
          <p:spPr>
            <a:xfrm>
              <a:off x="5423267" y="4968484"/>
              <a:ext cx="341973"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Data</a:t>
              </a:r>
            </a:p>
          </p:txBody>
        </p:sp>
      </p:grpSp>
      <p:grpSp>
        <p:nvGrpSpPr>
          <p:cNvPr id="40" name="Experiments">
            <a:extLst>
              <a:ext uri="{FF2B5EF4-FFF2-40B4-BE49-F238E27FC236}">
                <a16:creationId xmlns:a16="http://schemas.microsoft.com/office/drawing/2014/main" id="{3DB5A777-B523-4ADA-BD7F-9C54244BAD54}"/>
              </a:ext>
            </a:extLst>
          </p:cNvPr>
          <p:cNvGrpSpPr/>
          <p:nvPr/>
        </p:nvGrpSpPr>
        <p:grpSpPr>
          <a:xfrm>
            <a:off x="4478419" y="2633496"/>
            <a:ext cx="681277" cy="597564"/>
            <a:chOff x="5971228" y="3511326"/>
            <a:chExt cx="908369" cy="796752"/>
          </a:xfrm>
        </p:grpSpPr>
        <p:pic>
          <p:nvPicPr>
            <p:cNvPr id="24" name="Graphic 23" descr="Scatterplot">
              <a:extLst>
                <a:ext uri="{FF2B5EF4-FFF2-40B4-BE49-F238E27FC236}">
                  <a16:creationId xmlns:a16="http://schemas.microsoft.com/office/drawing/2014/main" id="{3C46C789-80D6-43FE-B993-A592B11C70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96000" y="3511326"/>
              <a:ext cx="647742" cy="647742"/>
            </a:xfrm>
            <a:prstGeom prst="rect">
              <a:avLst/>
            </a:prstGeom>
          </p:spPr>
        </p:pic>
        <p:sp>
          <p:nvSpPr>
            <p:cNvPr id="33" name="TextBox 32">
              <a:extLst>
                <a:ext uri="{FF2B5EF4-FFF2-40B4-BE49-F238E27FC236}">
                  <a16:creationId xmlns:a16="http://schemas.microsoft.com/office/drawing/2014/main" id="{937F9C02-CA34-40F4-9BD3-2F64852F8545}"/>
                </a:ext>
              </a:extLst>
            </p:cNvPr>
            <p:cNvSpPr txBox="1"/>
            <p:nvPr/>
          </p:nvSpPr>
          <p:spPr>
            <a:xfrm>
              <a:off x="5971228" y="4092634"/>
              <a:ext cx="908369"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Experiments</a:t>
              </a:r>
            </a:p>
          </p:txBody>
        </p:sp>
      </p:grpSp>
      <p:grpSp>
        <p:nvGrpSpPr>
          <p:cNvPr id="41" name="Models">
            <a:extLst>
              <a:ext uri="{FF2B5EF4-FFF2-40B4-BE49-F238E27FC236}">
                <a16:creationId xmlns:a16="http://schemas.microsoft.com/office/drawing/2014/main" id="{FF2861D6-EC7D-4CBD-B80A-1B2BB62F5ED7}"/>
              </a:ext>
            </a:extLst>
          </p:cNvPr>
          <p:cNvGrpSpPr/>
          <p:nvPr/>
        </p:nvGrpSpPr>
        <p:grpSpPr>
          <a:xfrm>
            <a:off x="4671556" y="3300303"/>
            <a:ext cx="485807" cy="594574"/>
            <a:chOff x="6228741" y="4400402"/>
            <a:chExt cx="647742" cy="792765"/>
          </a:xfrm>
        </p:grpSpPr>
        <p:pic>
          <p:nvPicPr>
            <p:cNvPr id="26" name="Graphic 25" descr="Network">
              <a:extLst>
                <a:ext uri="{FF2B5EF4-FFF2-40B4-BE49-F238E27FC236}">
                  <a16:creationId xmlns:a16="http://schemas.microsoft.com/office/drawing/2014/main" id="{23D63E38-F04D-4933-8427-1F04F8ABF4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28741" y="4400402"/>
              <a:ext cx="647742" cy="647742"/>
            </a:xfrm>
            <a:prstGeom prst="rect">
              <a:avLst/>
            </a:prstGeom>
          </p:spPr>
        </p:pic>
        <p:sp>
          <p:nvSpPr>
            <p:cNvPr id="34" name="TextBox 33">
              <a:extLst>
                <a:ext uri="{FF2B5EF4-FFF2-40B4-BE49-F238E27FC236}">
                  <a16:creationId xmlns:a16="http://schemas.microsoft.com/office/drawing/2014/main" id="{2DC5DFB5-DC02-45F6-8B63-97E4C218CA48}"/>
                </a:ext>
              </a:extLst>
            </p:cNvPr>
            <p:cNvSpPr txBox="1"/>
            <p:nvPr/>
          </p:nvSpPr>
          <p:spPr>
            <a:xfrm>
              <a:off x="6258460" y="4977723"/>
              <a:ext cx="542883"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Models</a:t>
              </a:r>
            </a:p>
          </p:txBody>
        </p:sp>
      </p:grpSp>
      <p:grpSp>
        <p:nvGrpSpPr>
          <p:cNvPr id="42" name="Services">
            <a:extLst>
              <a:ext uri="{FF2B5EF4-FFF2-40B4-BE49-F238E27FC236}">
                <a16:creationId xmlns:a16="http://schemas.microsoft.com/office/drawing/2014/main" id="{52E157CB-2567-4809-99B1-2EAC271D6A72}"/>
              </a:ext>
            </a:extLst>
          </p:cNvPr>
          <p:cNvGrpSpPr/>
          <p:nvPr/>
        </p:nvGrpSpPr>
        <p:grpSpPr>
          <a:xfrm>
            <a:off x="5353866" y="2946812"/>
            <a:ext cx="485807" cy="583980"/>
            <a:chOff x="7138488" y="3929080"/>
            <a:chExt cx="647742" cy="778640"/>
          </a:xfrm>
        </p:grpSpPr>
        <p:pic>
          <p:nvPicPr>
            <p:cNvPr id="22" name="Graphic 21" descr="Single gear">
              <a:extLst>
                <a:ext uri="{FF2B5EF4-FFF2-40B4-BE49-F238E27FC236}">
                  <a16:creationId xmlns:a16="http://schemas.microsoft.com/office/drawing/2014/main" id="{64BE475E-C33D-43F0-8D39-8D949E2C3B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38488" y="3929080"/>
              <a:ext cx="647742" cy="647742"/>
            </a:xfrm>
            <a:prstGeom prst="rect">
              <a:avLst/>
            </a:prstGeom>
          </p:spPr>
        </p:pic>
        <p:sp>
          <p:nvSpPr>
            <p:cNvPr id="35" name="TextBox 34">
              <a:extLst>
                <a:ext uri="{FF2B5EF4-FFF2-40B4-BE49-F238E27FC236}">
                  <a16:creationId xmlns:a16="http://schemas.microsoft.com/office/drawing/2014/main" id="{09E63455-2829-44C6-9D82-3EACF5644F55}"/>
                </a:ext>
              </a:extLst>
            </p:cNvPr>
            <p:cNvSpPr txBox="1"/>
            <p:nvPr/>
          </p:nvSpPr>
          <p:spPr>
            <a:xfrm>
              <a:off x="7176163" y="4492276"/>
              <a:ext cx="594179"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Services</a:t>
              </a:r>
            </a:p>
          </p:txBody>
        </p:sp>
      </p:grpSp>
    </p:spTree>
    <p:extLst>
      <p:ext uri="{BB962C8B-B14F-4D97-AF65-F5344CB8AC3E}">
        <p14:creationId xmlns:p14="http://schemas.microsoft.com/office/powerpoint/2010/main" val="22345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D90D-F501-4192-9D15-3DEBBC8FC1AB}"/>
              </a:ext>
            </a:extLst>
          </p:cNvPr>
          <p:cNvSpPr>
            <a:spLocks noGrp="1"/>
          </p:cNvSpPr>
          <p:nvPr>
            <p:ph type="title"/>
          </p:nvPr>
        </p:nvSpPr>
        <p:spPr/>
        <p:txBody>
          <a:bodyPr/>
          <a:lstStyle/>
          <a:p>
            <a:r>
              <a:rPr lang="en-US" dirty="0"/>
              <a:t>Automated Machine Learning</a:t>
            </a:r>
          </a:p>
        </p:txBody>
      </p:sp>
      <p:sp>
        <p:nvSpPr>
          <p:cNvPr id="3" name="Text Placeholder 2">
            <a:extLst>
              <a:ext uri="{FF2B5EF4-FFF2-40B4-BE49-F238E27FC236}">
                <a16:creationId xmlns:a16="http://schemas.microsoft.com/office/drawing/2014/main" id="{C5F96413-E78D-4D05-A7E4-6F98A31DADA5}"/>
              </a:ext>
            </a:extLst>
          </p:cNvPr>
          <p:cNvSpPr>
            <a:spLocks noGrp="1"/>
          </p:cNvSpPr>
          <p:nvPr>
            <p:ph type="body" sz="quarter" idx="10"/>
          </p:nvPr>
        </p:nvSpPr>
        <p:spPr>
          <a:xfrm>
            <a:off x="440055" y="1521922"/>
            <a:ext cx="8263890" cy="600164"/>
          </a:xfrm>
        </p:spPr>
        <p:txBody>
          <a:bodyPr/>
          <a:lstStyle/>
          <a:p>
            <a:r>
              <a:rPr lang="en-US" dirty="0"/>
              <a:t>Takes the hard work out of machine learning</a:t>
            </a:r>
          </a:p>
          <a:p>
            <a:pPr lvl="1"/>
            <a:r>
              <a:rPr lang="en-US" dirty="0"/>
              <a:t>Supply the data and desired model type, and let Azure Machine Learning find the best model</a:t>
            </a:r>
          </a:p>
        </p:txBody>
      </p:sp>
      <p:grpSp>
        <p:nvGrpSpPr>
          <p:cNvPr id="17" name="Group 16" descr="A table of data is fed into a box containing cogs and a regression chart, which produces a model.">
            <a:extLst>
              <a:ext uri="{FF2B5EF4-FFF2-40B4-BE49-F238E27FC236}">
                <a16:creationId xmlns:a16="http://schemas.microsoft.com/office/drawing/2014/main" id="{772314E8-09B7-4CBA-AAF8-E243D0BE0116}"/>
              </a:ext>
            </a:extLst>
          </p:cNvPr>
          <p:cNvGrpSpPr/>
          <p:nvPr/>
        </p:nvGrpSpPr>
        <p:grpSpPr>
          <a:xfrm>
            <a:off x="2085509" y="2532184"/>
            <a:ext cx="4972982" cy="1424354"/>
            <a:chOff x="2393673" y="3376246"/>
            <a:chExt cx="6630642" cy="1899138"/>
          </a:xfrm>
        </p:grpSpPr>
        <p:sp>
          <p:nvSpPr>
            <p:cNvPr id="12" name="Rectangle: Rounded Corners 11">
              <a:extLst>
                <a:ext uri="{FF2B5EF4-FFF2-40B4-BE49-F238E27FC236}">
                  <a16:creationId xmlns:a16="http://schemas.microsoft.com/office/drawing/2014/main" id="{D09E38AA-376C-44C9-898E-47D11A4166D4}"/>
                </a:ext>
              </a:extLst>
            </p:cNvPr>
            <p:cNvSpPr/>
            <p:nvPr/>
          </p:nvSpPr>
          <p:spPr bwMode="auto">
            <a:xfrm>
              <a:off x="4656619" y="3376246"/>
              <a:ext cx="2447566" cy="189913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Scatterplot">
              <a:extLst>
                <a:ext uri="{FF2B5EF4-FFF2-40B4-BE49-F238E27FC236}">
                  <a16:creationId xmlns:a16="http://schemas.microsoft.com/office/drawing/2014/main" id="{41B77AB6-7DF8-4D54-BE5A-4A1B004A17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8980" y="4149658"/>
              <a:ext cx="914400" cy="914400"/>
            </a:xfrm>
            <a:prstGeom prst="rect">
              <a:avLst/>
            </a:prstGeom>
          </p:spPr>
        </p:pic>
        <p:pic>
          <p:nvPicPr>
            <p:cNvPr id="7" name="Graphic 6" descr="Network">
              <a:extLst>
                <a:ext uri="{FF2B5EF4-FFF2-40B4-BE49-F238E27FC236}">
                  <a16:creationId xmlns:a16="http://schemas.microsoft.com/office/drawing/2014/main" id="{ED236AFF-97BF-49DE-848C-80095EBE0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9915" y="3753630"/>
              <a:ext cx="914400" cy="914400"/>
            </a:xfrm>
            <a:prstGeom prst="rect">
              <a:avLst/>
            </a:prstGeom>
          </p:spPr>
        </p:pic>
        <p:pic>
          <p:nvPicPr>
            <p:cNvPr id="9" name="Graphic 8" descr="Gears">
              <a:extLst>
                <a:ext uri="{FF2B5EF4-FFF2-40B4-BE49-F238E27FC236}">
                  <a16:creationId xmlns:a16="http://schemas.microsoft.com/office/drawing/2014/main" id="{9E679EB3-2C18-4D61-8DA0-0BC1599224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4896" y="3467699"/>
              <a:ext cx="1641006" cy="1641006"/>
            </a:xfrm>
            <a:prstGeom prst="rect">
              <a:avLst/>
            </a:prstGeom>
          </p:spPr>
        </p:pic>
        <p:pic>
          <p:nvPicPr>
            <p:cNvPr id="11" name="Graphic 10" descr="Table">
              <a:extLst>
                <a:ext uri="{FF2B5EF4-FFF2-40B4-BE49-F238E27FC236}">
                  <a16:creationId xmlns:a16="http://schemas.microsoft.com/office/drawing/2014/main" id="{949EA612-A7BC-4742-99EE-E4A4E787A7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3673" y="3577883"/>
              <a:ext cx="1420638" cy="1420638"/>
            </a:xfrm>
            <a:prstGeom prst="rect">
              <a:avLst/>
            </a:prstGeom>
          </p:spPr>
        </p:pic>
        <p:sp>
          <p:nvSpPr>
            <p:cNvPr id="13" name="Arrow: Right 12">
              <a:extLst>
                <a:ext uri="{FF2B5EF4-FFF2-40B4-BE49-F238E27FC236}">
                  <a16:creationId xmlns:a16="http://schemas.microsoft.com/office/drawing/2014/main" id="{4BDFEEA5-8E8D-497C-BEF9-80C64271980C}"/>
                </a:ext>
              </a:extLst>
            </p:cNvPr>
            <p:cNvSpPr/>
            <p:nvPr/>
          </p:nvSpPr>
          <p:spPr bwMode="auto">
            <a:xfrm>
              <a:off x="3823562" y="3985746"/>
              <a:ext cx="729780" cy="6049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734C2E44-B0BF-46A2-9A6C-0E00A509BB72}"/>
                </a:ext>
              </a:extLst>
            </p:cNvPr>
            <p:cNvSpPr/>
            <p:nvPr/>
          </p:nvSpPr>
          <p:spPr bwMode="auto">
            <a:xfrm>
              <a:off x="7295096" y="3985745"/>
              <a:ext cx="729780" cy="6049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BC014186-B7C8-4F4F-AFE8-6BD220C12D62}"/>
                </a:ext>
              </a:extLst>
            </p:cNvPr>
            <p:cNvSpPr txBox="1"/>
            <p:nvPr/>
          </p:nvSpPr>
          <p:spPr>
            <a:xfrm>
              <a:off x="2841100" y="4690744"/>
              <a:ext cx="481756" cy="307776"/>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Data</a:t>
              </a:r>
            </a:p>
          </p:txBody>
        </p:sp>
        <p:sp>
          <p:nvSpPr>
            <p:cNvPr id="16" name="TextBox 15">
              <a:extLst>
                <a:ext uri="{FF2B5EF4-FFF2-40B4-BE49-F238E27FC236}">
                  <a16:creationId xmlns:a16="http://schemas.microsoft.com/office/drawing/2014/main" id="{22156082-001B-4086-9471-AAEAE06733E6}"/>
                </a:ext>
              </a:extLst>
            </p:cNvPr>
            <p:cNvSpPr txBox="1"/>
            <p:nvPr/>
          </p:nvSpPr>
          <p:spPr>
            <a:xfrm>
              <a:off x="8215787" y="4590656"/>
              <a:ext cx="677536" cy="307776"/>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8227219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5468E-D63C-4C68-A572-C1D115961198}"/>
              </a:ext>
            </a:extLst>
          </p:cNvPr>
          <p:cNvSpPr>
            <a:spLocks noGrp="1"/>
          </p:cNvSpPr>
          <p:nvPr>
            <p:ph type="title"/>
          </p:nvPr>
        </p:nvSpPr>
        <p:spPr/>
        <p:txBody>
          <a:bodyPr/>
          <a:lstStyle/>
          <a:p>
            <a:r>
              <a:rPr lang="en-US" dirty="0"/>
              <a:t>Azure Machine Learning </a:t>
            </a:r>
            <a:r>
              <a:rPr lang="en-US" i="1" dirty="0"/>
              <a:t>designer</a:t>
            </a:r>
          </a:p>
        </p:txBody>
      </p:sp>
      <p:sp>
        <p:nvSpPr>
          <p:cNvPr id="3" name="Text Placeholder 2">
            <a:extLst>
              <a:ext uri="{FF2B5EF4-FFF2-40B4-BE49-F238E27FC236}">
                <a16:creationId xmlns:a16="http://schemas.microsoft.com/office/drawing/2014/main" id="{24B55D9C-6178-47D3-B91A-DB30B35CD2C2}"/>
              </a:ext>
            </a:extLst>
          </p:cNvPr>
          <p:cNvSpPr>
            <a:spLocks noGrp="1"/>
          </p:cNvSpPr>
          <p:nvPr>
            <p:ph type="body" sz="quarter" idx="10"/>
          </p:nvPr>
        </p:nvSpPr>
        <p:spPr>
          <a:xfrm>
            <a:off x="438150" y="1076623"/>
            <a:ext cx="8263890" cy="323165"/>
          </a:xfrm>
        </p:spPr>
        <p:txBody>
          <a:bodyPr/>
          <a:lstStyle/>
          <a:p>
            <a:r>
              <a:rPr lang="en-US" dirty="0"/>
              <a:t>Visual tool for creating a machine learning </a:t>
            </a:r>
            <a:r>
              <a:rPr lang="en-US" i="1" dirty="0"/>
              <a:t>pipeline</a:t>
            </a:r>
          </a:p>
        </p:txBody>
      </p:sp>
      <p:sp>
        <p:nvSpPr>
          <p:cNvPr id="4" name="TextBox 3">
            <a:extLst>
              <a:ext uri="{FF2B5EF4-FFF2-40B4-BE49-F238E27FC236}">
                <a16:creationId xmlns:a16="http://schemas.microsoft.com/office/drawing/2014/main" id="{E00D355F-648D-46BF-9FD4-8B1FA78BA47F}"/>
              </a:ext>
            </a:extLst>
          </p:cNvPr>
          <p:cNvSpPr txBox="1"/>
          <p:nvPr/>
        </p:nvSpPr>
        <p:spPr>
          <a:xfrm>
            <a:off x="438150" y="2178734"/>
            <a:ext cx="3439551" cy="1938992"/>
          </a:xfrm>
          <a:prstGeom prst="rect">
            <a:avLst/>
          </a:prstGeom>
          <a:noFill/>
        </p:spPr>
        <p:txBody>
          <a:bodyPr wrap="square" lIns="0" tIns="0" rIns="0" bIns="0" rtlCol="0">
            <a:spAutoFit/>
          </a:bodyPr>
          <a:lstStyle/>
          <a:p>
            <a:pPr marL="342900" indent="-342900">
              <a:buAutoNum type="arabicPeriod"/>
            </a:pPr>
            <a:r>
              <a:rPr lang="en-US" dirty="0">
                <a:gradFill>
                  <a:gsLst>
                    <a:gs pos="2917">
                      <a:schemeClr val="tx1"/>
                    </a:gs>
                    <a:gs pos="30000">
                      <a:schemeClr val="tx1"/>
                    </a:gs>
                  </a:gsLst>
                  <a:lin ang="5400000" scaled="0"/>
                </a:gradFill>
              </a:rPr>
              <a:t>Use a </a:t>
            </a:r>
            <a:r>
              <a:rPr lang="en-US" i="1" dirty="0">
                <a:gradFill>
                  <a:gsLst>
                    <a:gs pos="2917">
                      <a:schemeClr val="tx1"/>
                    </a:gs>
                    <a:gs pos="30000">
                      <a:schemeClr val="tx1"/>
                    </a:gs>
                  </a:gsLst>
                  <a:lin ang="5400000" scaled="0"/>
                </a:gradFill>
              </a:rPr>
              <a:t>training</a:t>
            </a:r>
            <a:r>
              <a:rPr lang="en-US" dirty="0">
                <a:gradFill>
                  <a:gsLst>
                    <a:gs pos="2917">
                      <a:schemeClr val="tx1"/>
                    </a:gs>
                    <a:gs pos="30000">
                      <a:schemeClr val="tx1"/>
                    </a:gs>
                  </a:gsLst>
                  <a:lin ang="5400000" scaled="0"/>
                </a:gradFill>
              </a:rPr>
              <a:t> </a:t>
            </a:r>
            <a:r>
              <a:rPr lang="en-US" i="1" dirty="0">
                <a:gradFill>
                  <a:gsLst>
                    <a:gs pos="2917">
                      <a:schemeClr val="tx1"/>
                    </a:gs>
                    <a:gs pos="30000">
                      <a:schemeClr val="tx1"/>
                    </a:gs>
                  </a:gsLst>
                  <a:lin ang="5400000" scaled="0"/>
                </a:gradFill>
              </a:rPr>
              <a:t>pipeline</a:t>
            </a:r>
            <a:r>
              <a:rPr lang="en-US" dirty="0">
                <a:gradFill>
                  <a:gsLst>
                    <a:gs pos="2917">
                      <a:schemeClr val="tx1"/>
                    </a:gs>
                    <a:gs pos="30000">
                      <a:schemeClr val="tx1"/>
                    </a:gs>
                  </a:gsLst>
                  <a:lin ang="5400000" scaled="0"/>
                </a:gradFill>
              </a:rPr>
              <a:t> to train and evaluate a model</a:t>
            </a:r>
          </a:p>
          <a:p>
            <a:pPr marL="342900" indent="-342900">
              <a:buAutoNum type="arabicPeriod"/>
            </a:pPr>
            <a:r>
              <a:rPr lang="en-US" dirty="0">
                <a:gradFill>
                  <a:gsLst>
                    <a:gs pos="2917">
                      <a:schemeClr val="tx1"/>
                    </a:gs>
                    <a:gs pos="30000">
                      <a:schemeClr val="tx1"/>
                    </a:gs>
                  </a:gsLst>
                  <a:lin ang="5400000" scaled="0"/>
                </a:gradFill>
              </a:rPr>
              <a:t>Create an </a:t>
            </a:r>
            <a:r>
              <a:rPr lang="en-US" i="1" dirty="0">
                <a:gradFill>
                  <a:gsLst>
                    <a:gs pos="2917">
                      <a:schemeClr val="tx1"/>
                    </a:gs>
                    <a:gs pos="30000">
                      <a:schemeClr val="tx1"/>
                    </a:gs>
                  </a:gsLst>
                  <a:lin ang="5400000" scaled="0"/>
                </a:gradFill>
              </a:rPr>
              <a:t>inference pipeline </a:t>
            </a:r>
            <a:r>
              <a:rPr lang="en-US" dirty="0">
                <a:gradFill>
                  <a:gsLst>
                    <a:gs pos="2917">
                      <a:schemeClr val="tx1"/>
                    </a:gs>
                    <a:gs pos="30000">
                      <a:schemeClr val="tx1"/>
                    </a:gs>
                  </a:gsLst>
                  <a:lin ang="5400000" scaled="0"/>
                </a:gradFill>
              </a:rPr>
              <a:t>to predict labels from new data</a:t>
            </a:r>
          </a:p>
          <a:p>
            <a:pPr marL="342900" indent="-342900">
              <a:buAutoNum type="arabicPeriod"/>
            </a:pPr>
            <a:r>
              <a:rPr lang="en-US" dirty="0">
                <a:gradFill>
                  <a:gsLst>
                    <a:gs pos="2917">
                      <a:schemeClr val="tx1"/>
                    </a:gs>
                    <a:gs pos="30000">
                      <a:schemeClr val="tx1"/>
                    </a:gs>
                  </a:gsLst>
                  <a:lin ang="5400000" scaled="0"/>
                </a:gradFill>
              </a:rPr>
              <a:t>Deploy the inference pipeline as a </a:t>
            </a:r>
            <a:r>
              <a:rPr lang="en-US" i="1" dirty="0">
                <a:gradFill>
                  <a:gsLst>
                    <a:gs pos="2917">
                      <a:schemeClr val="tx1"/>
                    </a:gs>
                    <a:gs pos="30000">
                      <a:schemeClr val="tx1"/>
                    </a:gs>
                  </a:gsLst>
                  <a:lin ang="5400000" scaled="0"/>
                </a:gradFill>
              </a:rPr>
              <a:t>service </a:t>
            </a:r>
            <a:r>
              <a:rPr lang="en-US" dirty="0">
                <a:gradFill>
                  <a:gsLst>
                    <a:gs pos="2917">
                      <a:schemeClr val="tx1"/>
                    </a:gs>
                    <a:gs pos="30000">
                      <a:schemeClr val="tx1"/>
                    </a:gs>
                  </a:gsLst>
                  <a:lin ang="5400000" scaled="0"/>
                </a:gradFill>
              </a:rPr>
              <a:t>for apps to use</a:t>
            </a:r>
          </a:p>
          <a:p>
            <a:pPr marL="342900" indent="-342900">
              <a:buAutoNum type="arabicPeriod"/>
            </a:pPr>
            <a:endParaRPr lang="en-US" dirty="0" err="1">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1E1EA849-E3A6-458C-9536-1403FE982852}"/>
              </a:ext>
            </a:extLst>
          </p:cNvPr>
          <p:cNvPicPr>
            <a:picLocks noChangeAspect="1"/>
          </p:cNvPicPr>
          <p:nvPr/>
        </p:nvPicPr>
        <p:blipFill>
          <a:blip r:embed="rId3"/>
          <a:stretch>
            <a:fillRect/>
          </a:stretch>
        </p:blipFill>
        <p:spPr>
          <a:xfrm>
            <a:off x="4245496" y="1449844"/>
            <a:ext cx="4412825" cy="3530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30655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Foundational Terminology</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5490261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DD14-DCB2-4519-BFE0-80171BB67486}"/>
              </a:ext>
            </a:extLst>
          </p:cNvPr>
          <p:cNvSpPr>
            <a:spLocks noGrp="1"/>
          </p:cNvSpPr>
          <p:nvPr>
            <p:ph type="title"/>
          </p:nvPr>
        </p:nvSpPr>
        <p:spPr/>
        <p:txBody>
          <a:bodyPr/>
          <a:lstStyle/>
          <a:p>
            <a:r>
              <a:rPr lang="en-US" dirty="0"/>
              <a:t>Machine Learning (ML)</a:t>
            </a:r>
          </a:p>
        </p:txBody>
      </p:sp>
      <p:sp>
        <p:nvSpPr>
          <p:cNvPr id="3" name="Content Placeholder 2">
            <a:extLst>
              <a:ext uri="{FF2B5EF4-FFF2-40B4-BE49-F238E27FC236}">
                <a16:creationId xmlns:a16="http://schemas.microsoft.com/office/drawing/2014/main" id="{8566AF7D-76B1-4C5C-BB15-35302CEC851F}"/>
              </a:ext>
            </a:extLst>
          </p:cNvPr>
          <p:cNvSpPr>
            <a:spLocks noGrp="1"/>
          </p:cNvSpPr>
          <p:nvPr>
            <p:ph idx="1"/>
          </p:nvPr>
        </p:nvSpPr>
        <p:spPr/>
        <p:txBody>
          <a:bodyPr/>
          <a:lstStyle/>
          <a:p>
            <a:r>
              <a:rPr lang="en-US" dirty="0"/>
              <a:t>Subset of AI that includes techniques that enable machines to improve at tasks with experience</a:t>
            </a:r>
          </a:p>
          <a:p>
            <a:r>
              <a:rPr lang="en-US" dirty="0"/>
              <a:t>Supervised</a:t>
            </a:r>
          </a:p>
          <a:p>
            <a:pPr lvl="1"/>
            <a:r>
              <a:rPr lang="en-US" dirty="0"/>
              <a:t>Regression: Predicting numeric data</a:t>
            </a:r>
          </a:p>
          <a:p>
            <a:pPr lvl="1"/>
            <a:r>
              <a:rPr lang="en-US" dirty="0"/>
              <a:t>Classification: Organizing non-numeric, discrete data</a:t>
            </a:r>
          </a:p>
          <a:p>
            <a:r>
              <a:rPr lang="en-US" dirty="0"/>
              <a:t>Unsupervised</a:t>
            </a:r>
          </a:p>
          <a:p>
            <a:pPr lvl="1"/>
            <a:r>
              <a:rPr lang="en-US" dirty="0"/>
              <a:t>Clustering</a:t>
            </a:r>
          </a:p>
          <a:p>
            <a:pPr lvl="2"/>
            <a:r>
              <a:rPr lang="en-US" dirty="0"/>
              <a:t>Pattern recognition</a:t>
            </a:r>
          </a:p>
        </p:txBody>
      </p:sp>
    </p:spTree>
    <p:extLst>
      <p:ext uri="{BB962C8B-B14F-4D97-AF65-F5344CB8AC3E}">
        <p14:creationId xmlns:p14="http://schemas.microsoft.com/office/powerpoint/2010/main" val="28014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ML Model</a:t>
            </a:r>
          </a:p>
        </p:txBody>
      </p:sp>
      <p:sp>
        <p:nvSpPr>
          <p:cNvPr id="2" name="TextBox 1">
            <a:extLst>
              <a:ext uri="{FF2B5EF4-FFF2-40B4-BE49-F238E27FC236}">
                <a16:creationId xmlns:a16="http://schemas.microsoft.com/office/drawing/2014/main" id="{1B4B69B3-269A-4691-AA29-317B499A9A60}"/>
              </a:ext>
            </a:extLst>
          </p:cNvPr>
          <p:cNvSpPr txBox="1"/>
          <p:nvPr/>
        </p:nvSpPr>
        <p:spPr>
          <a:xfrm>
            <a:off x="7149888" y="4892873"/>
            <a:ext cx="2211395" cy="307777"/>
          </a:xfrm>
          <a:prstGeom prst="rect">
            <a:avLst/>
          </a:prstGeom>
          <a:noFill/>
        </p:spPr>
        <p:txBody>
          <a:bodyPr wrap="square" rtlCol="0">
            <a:spAutoFit/>
          </a:bodyPr>
          <a:lstStyle/>
          <a:p>
            <a:r>
              <a:rPr lang="en-US" sz="1400" b="1" dirty="0">
                <a:solidFill>
                  <a:srgbClr val="0070C0"/>
                </a:solidFill>
              </a:rPr>
              <a:t>https://timw.info/37a04</a:t>
            </a:r>
          </a:p>
        </p:txBody>
      </p:sp>
      <p:pic>
        <p:nvPicPr>
          <p:cNvPr id="3074" name="Picture 2" descr="Image for post">
            <a:extLst>
              <a:ext uri="{FF2B5EF4-FFF2-40B4-BE49-F238E27FC236}">
                <a16:creationId xmlns:a16="http://schemas.microsoft.com/office/drawing/2014/main" id="{3AF76F76-1B2C-4BFD-9FE0-D8396AABB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644" y="643604"/>
            <a:ext cx="7276126" cy="40928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D0F827B-F4CA-4097-8981-08E64373730E}"/>
              </a:ext>
            </a:extLst>
          </p:cNvPr>
          <p:cNvSpPr/>
          <p:nvPr/>
        </p:nvSpPr>
        <p:spPr>
          <a:xfrm>
            <a:off x="273050" y="927100"/>
            <a:ext cx="2578100" cy="1320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Feature (Descriptive attribute) engineering vs. feature selection</a:t>
            </a:r>
          </a:p>
        </p:txBody>
      </p:sp>
      <p:sp>
        <p:nvSpPr>
          <p:cNvPr id="7" name="Rectangle 6">
            <a:extLst>
              <a:ext uri="{FF2B5EF4-FFF2-40B4-BE49-F238E27FC236}">
                <a16:creationId xmlns:a16="http://schemas.microsoft.com/office/drawing/2014/main" id="{0A7853A5-FDDC-4913-A715-31DC14BE1555}"/>
              </a:ext>
            </a:extLst>
          </p:cNvPr>
          <p:cNvSpPr/>
          <p:nvPr/>
        </p:nvSpPr>
        <p:spPr>
          <a:xfrm>
            <a:off x="6286500" y="3655346"/>
            <a:ext cx="2311400" cy="8445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Label: What you're trying to forecast</a:t>
            </a:r>
          </a:p>
        </p:txBody>
      </p:sp>
    </p:spTree>
    <p:extLst>
      <p:ext uri="{BB962C8B-B14F-4D97-AF65-F5344CB8AC3E}">
        <p14:creationId xmlns:p14="http://schemas.microsoft.com/office/powerpoint/2010/main" val="24198182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Introduction to AI</a:t>
            </a:r>
          </a:p>
          <a:p>
            <a:r>
              <a:rPr lang="en-US" dirty="0"/>
              <a:t>Machine Learning</a:t>
            </a:r>
          </a:p>
          <a:p>
            <a:r>
              <a:rPr lang="en-US" dirty="0"/>
              <a:t>Computer Vision</a:t>
            </a:r>
          </a:p>
          <a:p>
            <a:r>
              <a:rPr lang="en-US" dirty="0"/>
              <a:t>Natural Language Processing (NLP)</a:t>
            </a:r>
          </a:p>
          <a:p>
            <a:r>
              <a:rPr lang="en-US" dirty="0"/>
              <a:t>Conversational AI</a:t>
            </a:r>
          </a:p>
          <a:p>
            <a:endParaRPr lang="en-US" dirty="0"/>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https://timw.info/de625</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Machine Learning Service</a:t>
            </a:r>
          </a:p>
        </p:txBody>
      </p:sp>
      <p:pic>
        <p:nvPicPr>
          <p:cNvPr id="1026" name="Picture 2" descr="azureml">
            <a:extLst>
              <a:ext uri="{FF2B5EF4-FFF2-40B4-BE49-F238E27FC236}">
                <a16:creationId xmlns:a16="http://schemas.microsoft.com/office/drawing/2014/main" id="{849C15BB-CFDE-449A-96E3-BD2097A25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2975"/>
            <a:ext cx="9144000" cy="325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2976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https://timw.info/772f8</a:t>
            </a:r>
          </a:p>
        </p:txBody>
      </p:sp>
      <p:grpSp>
        <p:nvGrpSpPr>
          <p:cNvPr id="7" name="Group 6">
            <a:extLst>
              <a:ext uri="{FF2B5EF4-FFF2-40B4-BE49-F238E27FC236}">
                <a16:creationId xmlns:a16="http://schemas.microsoft.com/office/drawing/2014/main" id="{F06FA230-777F-4362-90D5-5631AC3CC900}"/>
              </a:ext>
            </a:extLst>
          </p:cNvPr>
          <p:cNvGrpSpPr/>
          <p:nvPr/>
        </p:nvGrpSpPr>
        <p:grpSpPr>
          <a:xfrm>
            <a:off x="199542" y="223263"/>
            <a:ext cx="8446376" cy="4378233"/>
            <a:chOff x="805778" y="958877"/>
            <a:chExt cx="7291499" cy="3517624"/>
          </a:xfrm>
        </p:grpSpPr>
        <p:pic>
          <p:nvPicPr>
            <p:cNvPr id="16386" name="Picture 2">
              <a:extLst>
                <a:ext uri="{FF2B5EF4-FFF2-40B4-BE49-F238E27FC236}">
                  <a16:creationId xmlns:a16="http://schemas.microsoft.com/office/drawing/2014/main" id="{FA4FD6CB-9F39-4C22-ADCE-7224C61F6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456" y="1099787"/>
              <a:ext cx="7034821" cy="33767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AE1663-E388-4AF5-A7E1-ED4646736A8C}"/>
                </a:ext>
              </a:extLst>
            </p:cNvPr>
            <p:cNvPicPr>
              <a:picLocks noChangeAspect="1"/>
            </p:cNvPicPr>
            <p:nvPr/>
          </p:nvPicPr>
          <p:blipFill>
            <a:blip r:embed="rId3"/>
            <a:stretch>
              <a:fillRect/>
            </a:stretch>
          </p:blipFill>
          <p:spPr>
            <a:xfrm>
              <a:off x="805778" y="958877"/>
              <a:ext cx="7209524" cy="702775"/>
            </a:xfrm>
            <a:prstGeom prst="rect">
              <a:avLst/>
            </a:prstGeom>
          </p:spPr>
        </p:pic>
      </p:gr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Blob Storage and Data Lake Storage</a:t>
            </a:r>
          </a:p>
        </p:txBody>
      </p:sp>
      <p:sp>
        <p:nvSpPr>
          <p:cNvPr id="2" name="Rectangle: Rounded Corners 1">
            <a:extLst>
              <a:ext uri="{FF2B5EF4-FFF2-40B4-BE49-F238E27FC236}">
                <a16:creationId xmlns:a16="http://schemas.microsoft.com/office/drawing/2014/main" id="{16EDA5C9-71F2-43A4-9E9B-F7F20E02A441}"/>
              </a:ext>
            </a:extLst>
          </p:cNvPr>
          <p:cNvSpPr/>
          <p:nvPr/>
        </p:nvSpPr>
        <p:spPr>
          <a:xfrm>
            <a:off x="805778" y="4555013"/>
            <a:ext cx="3431458" cy="4437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CSV, JSON</a:t>
            </a:r>
          </a:p>
        </p:txBody>
      </p:sp>
    </p:spTree>
    <p:extLst>
      <p:ext uri="{BB962C8B-B14F-4D97-AF65-F5344CB8AC3E}">
        <p14:creationId xmlns:p14="http://schemas.microsoft.com/office/powerpoint/2010/main" val="33248294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https://timw.info/a1df2</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ML Dataset &amp; Datastore</a:t>
            </a:r>
          </a:p>
        </p:txBody>
      </p:sp>
      <p:pic>
        <p:nvPicPr>
          <p:cNvPr id="8194" name="Picture 2">
            <a:extLst>
              <a:ext uri="{FF2B5EF4-FFF2-40B4-BE49-F238E27FC236}">
                <a16:creationId xmlns:a16="http://schemas.microsoft.com/office/drawing/2014/main" id="{472337CA-E582-41AC-8C92-10BC026DD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9375"/>
            <a:ext cx="9144000" cy="244475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with Corners Rounded 1">
            <a:extLst>
              <a:ext uri="{FF2B5EF4-FFF2-40B4-BE49-F238E27FC236}">
                <a16:creationId xmlns:a16="http://schemas.microsoft.com/office/drawing/2014/main" id="{A82A7706-59E8-4FF6-8F52-97203E7980A8}"/>
              </a:ext>
            </a:extLst>
          </p:cNvPr>
          <p:cNvSpPr/>
          <p:nvPr/>
        </p:nvSpPr>
        <p:spPr>
          <a:xfrm>
            <a:off x="1162050" y="3927772"/>
            <a:ext cx="2914650" cy="717550"/>
          </a:xfrm>
          <a:prstGeom prst="wedgeRoundRectCallout">
            <a:avLst>
              <a:gd name="adj1" fmla="val 25790"/>
              <a:gd name="adj2" fmla="val -12953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reference to your dataset in Azure storage</a:t>
            </a:r>
          </a:p>
        </p:txBody>
      </p:sp>
      <p:sp>
        <p:nvSpPr>
          <p:cNvPr id="7" name="Speech Bubble: Rectangle with Corners Rounded 6">
            <a:extLst>
              <a:ext uri="{FF2B5EF4-FFF2-40B4-BE49-F238E27FC236}">
                <a16:creationId xmlns:a16="http://schemas.microsoft.com/office/drawing/2014/main" id="{7B9FCB0D-4A25-4498-8AD8-84D70FAB91BC}"/>
              </a:ext>
            </a:extLst>
          </p:cNvPr>
          <p:cNvSpPr/>
          <p:nvPr/>
        </p:nvSpPr>
        <p:spPr>
          <a:xfrm>
            <a:off x="4235238" y="3956149"/>
            <a:ext cx="2914650" cy="717550"/>
          </a:xfrm>
          <a:prstGeom prst="wedgeRoundRectCallout">
            <a:avLst>
              <a:gd name="adj1" fmla="val 36465"/>
              <a:gd name="adj2" fmla="val -13838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Authenticated context</a:t>
            </a:r>
          </a:p>
        </p:txBody>
      </p:sp>
    </p:spTree>
    <p:extLst>
      <p:ext uri="{BB962C8B-B14F-4D97-AF65-F5344CB8AC3E}">
        <p14:creationId xmlns:p14="http://schemas.microsoft.com/office/powerpoint/2010/main" val="1453260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https://timw.info/5a306</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ML Dataset &amp; Datastore</a:t>
            </a:r>
          </a:p>
        </p:txBody>
      </p:sp>
      <p:sp>
        <p:nvSpPr>
          <p:cNvPr id="2" name="AutoShape 2" descr="Diagram shows the Azure Storage Service which flows into a datastore, which flows into a dataset. The dataset flows into model training, which flows into data drift, which flows back to dataset.">
            <a:extLst>
              <a:ext uri="{FF2B5EF4-FFF2-40B4-BE49-F238E27FC236}">
                <a16:creationId xmlns:a16="http://schemas.microsoft.com/office/drawing/2014/main" id="{B8011314-2E9E-4BAC-9BE6-344325CEB01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C4366991-917D-48F9-B5D6-314DB1A9CA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4752" y="685837"/>
            <a:ext cx="6949695" cy="4036383"/>
          </a:xfrm>
          <a:prstGeom prst="rect">
            <a:avLst/>
          </a:prstGeom>
        </p:spPr>
      </p:pic>
    </p:spTree>
    <p:extLst>
      <p:ext uri="{BB962C8B-B14F-4D97-AF65-F5344CB8AC3E}">
        <p14:creationId xmlns:p14="http://schemas.microsoft.com/office/powerpoint/2010/main" val="28700183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52239" y="4832650"/>
            <a:ext cx="2915216" cy="307777"/>
          </a:xfrm>
          <a:prstGeom prst="rect">
            <a:avLst/>
          </a:prstGeom>
          <a:noFill/>
        </p:spPr>
        <p:txBody>
          <a:bodyPr wrap="square" rtlCol="0">
            <a:spAutoFit/>
          </a:bodyPr>
          <a:lstStyle/>
          <a:p>
            <a:r>
              <a:rPr lang="en-US" sz="1400" b="1" dirty="0">
                <a:solidFill>
                  <a:srgbClr val="0070C0"/>
                </a:solidFill>
              </a:rPr>
              <a:t>https://timw.info/d572e</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ML Pipeline</a:t>
            </a:r>
          </a:p>
        </p:txBody>
      </p:sp>
      <p:pic>
        <p:nvPicPr>
          <p:cNvPr id="2050" name="Picture 2" descr="MLLifecycle">
            <a:extLst>
              <a:ext uri="{FF2B5EF4-FFF2-40B4-BE49-F238E27FC236}">
                <a16:creationId xmlns:a16="http://schemas.microsoft.com/office/drawing/2014/main" id="{53BFE0F5-8DA4-4D3E-99F6-FAF18AEDF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51" y="1015780"/>
            <a:ext cx="8796898" cy="3320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50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https://timw.info/cc6b1</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HTTP Methods</a:t>
            </a:r>
          </a:p>
        </p:txBody>
      </p:sp>
      <p:pic>
        <p:nvPicPr>
          <p:cNvPr id="15362" name="Picture 2">
            <a:extLst>
              <a:ext uri="{FF2B5EF4-FFF2-40B4-BE49-F238E27FC236}">
                <a16:creationId xmlns:a16="http://schemas.microsoft.com/office/drawing/2014/main" id="{B13C2CD9-4CD5-4571-87DC-BFB130175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94" y="918939"/>
            <a:ext cx="8645011" cy="3558398"/>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3362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https://timw.info/a850d</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How a REST API Works</a:t>
            </a:r>
          </a:p>
        </p:txBody>
      </p:sp>
      <p:pic>
        <p:nvPicPr>
          <p:cNvPr id="6146" name="Picture 2" descr="How does REST API work?">
            <a:extLst>
              <a:ext uri="{FF2B5EF4-FFF2-40B4-BE49-F238E27FC236}">
                <a16:creationId xmlns:a16="http://schemas.microsoft.com/office/drawing/2014/main" id="{D530515A-4AAC-43BC-86B0-E10CC9039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838"/>
            <a:ext cx="9144000" cy="3679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75AB2EA-8F7D-41BD-90F8-76928BE1BA90}"/>
              </a:ext>
            </a:extLst>
          </p:cNvPr>
          <p:cNvSpPr/>
          <p:nvPr/>
        </p:nvSpPr>
        <p:spPr>
          <a:xfrm>
            <a:off x="3070724" y="4317955"/>
            <a:ext cx="3005847" cy="6272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CRUD</a:t>
            </a:r>
            <a:endParaRPr lang="en-US" dirty="0"/>
          </a:p>
        </p:txBody>
      </p:sp>
    </p:spTree>
    <p:extLst>
      <p:ext uri="{BB962C8B-B14F-4D97-AF65-F5344CB8AC3E}">
        <p14:creationId xmlns:p14="http://schemas.microsoft.com/office/powerpoint/2010/main" val="1900935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010059" y="4853656"/>
            <a:ext cx="2133941" cy="307777"/>
          </a:xfrm>
          <a:prstGeom prst="rect">
            <a:avLst/>
          </a:prstGeom>
          <a:noFill/>
        </p:spPr>
        <p:txBody>
          <a:bodyPr wrap="square" rtlCol="0">
            <a:spAutoFit/>
          </a:bodyPr>
          <a:lstStyle/>
          <a:p>
            <a:r>
              <a:rPr lang="en-US" sz="1400" b="1" dirty="0">
                <a:solidFill>
                  <a:srgbClr val="0070C0"/>
                </a:solidFill>
              </a:rPr>
              <a:t>https://timw.info/d7a91</a:t>
            </a:r>
          </a:p>
        </p:txBody>
      </p:sp>
      <p:grpSp>
        <p:nvGrpSpPr>
          <p:cNvPr id="3" name="Group 2">
            <a:extLst>
              <a:ext uri="{FF2B5EF4-FFF2-40B4-BE49-F238E27FC236}">
                <a16:creationId xmlns:a16="http://schemas.microsoft.com/office/drawing/2014/main" id="{F50C9DAC-621B-43BB-AA3A-D723F88E8009}"/>
              </a:ext>
            </a:extLst>
          </p:cNvPr>
          <p:cNvGrpSpPr/>
          <p:nvPr/>
        </p:nvGrpSpPr>
        <p:grpSpPr>
          <a:xfrm>
            <a:off x="206452" y="1"/>
            <a:ext cx="8731096" cy="4662534"/>
            <a:chOff x="524519" y="569894"/>
            <a:chExt cx="8094962" cy="4154506"/>
          </a:xfrm>
        </p:grpSpPr>
        <p:pic>
          <p:nvPicPr>
            <p:cNvPr id="7170" name="Picture 2" descr="Image for post">
              <a:extLst>
                <a:ext uri="{FF2B5EF4-FFF2-40B4-BE49-F238E27FC236}">
                  <a16:creationId xmlns:a16="http://schemas.microsoft.com/office/drawing/2014/main" id="{56FA79FD-E688-4799-AABD-A39150806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253" y="569894"/>
              <a:ext cx="8079228" cy="41545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819EA1B-D80F-4551-B0AF-C0E202B62548}"/>
                </a:ext>
              </a:extLst>
            </p:cNvPr>
            <p:cNvPicPr>
              <a:picLocks noChangeAspect="1"/>
            </p:cNvPicPr>
            <p:nvPr/>
          </p:nvPicPr>
          <p:blipFill>
            <a:blip r:embed="rId3"/>
            <a:stretch>
              <a:fillRect/>
            </a:stretch>
          </p:blipFill>
          <p:spPr>
            <a:xfrm>
              <a:off x="524519" y="569894"/>
              <a:ext cx="5378340" cy="630261"/>
            </a:xfrm>
            <a:prstGeom prst="rect">
              <a:avLst/>
            </a:prstGeom>
          </p:spPr>
        </p:pic>
      </p:gr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How a REST API Works</a:t>
            </a:r>
          </a:p>
        </p:txBody>
      </p:sp>
    </p:spTree>
    <p:extLst>
      <p:ext uri="{BB962C8B-B14F-4D97-AF65-F5344CB8AC3E}">
        <p14:creationId xmlns:p14="http://schemas.microsoft.com/office/powerpoint/2010/main" val="11511946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57CDB-7087-484A-997F-83116EA04662}"/>
              </a:ext>
            </a:extLst>
          </p:cNvPr>
          <p:cNvSpPr>
            <a:spLocks noGrp="1"/>
          </p:cNvSpPr>
          <p:nvPr>
            <p:ph type="title"/>
          </p:nvPr>
        </p:nvSpPr>
        <p:spPr/>
        <p:txBody>
          <a:bodyPr/>
          <a:lstStyle/>
          <a:p>
            <a:r>
              <a:rPr lang="en-US" dirty="0"/>
              <a:t>Azure Automated ML</a:t>
            </a:r>
          </a:p>
        </p:txBody>
      </p:sp>
      <p:sp>
        <p:nvSpPr>
          <p:cNvPr id="4" name="Content Placeholder 3">
            <a:extLst>
              <a:ext uri="{FF2B5EF4-FFF2-40B4-BE49-F238E27FC236}">
                <a16:creationId xmlns:a16="http://schemas.microsoft.com/office/drawing/2014/main" id="{0C8DD797-50F3-4575-90DD-328B1B398BAA}"/>
              </a:ext>
            </a:extLst>
          </p:cNvPr>
          <p:cNvSpPr>
            <a:spLocks noGrp="1"/>
          </p:cNvSpPr>
          <p:nvPr>
            <p:ph idx="1"/>
          </p:nvPr>
        </p:nvSpPr>
        <p:spPr/>
        <p:txBody>
          <a:bodyPr/>
          <a:lstStyle/>
          <a:p>
            <a:r>
              <a:rPr lang="en-US" dirty="0"/>
              <a:t>Build ML models in a much more efficient manner</a:t>
            </a:r>
          </a:p>
        </p:txBody>
      </p:sp>
      <p:sp>
        <p:nvSpPr>
          <p:cNvPr id="6" name="TextBox 5">
            <a:extLst>
              <a:ext uri="{FF2B5EF4-FFF2-40B4-BE49-F238E27FC236}">
                <a16:creationId xmlns:a16="http://schemas.microsoft.com/office/drawing/2014/main" id="{57634F1A-3389-4C98-A52A-0E25702784EF}"/>
              </a:ext>
            </a:extLst>
          </p:cNvPr>
          <p:cNvSpPr txBox="1"/>
          <p:nvPr/>
        </p:nvSpPr>
        <p:spPr>
          <a:xfrm>
            <a:off x="7010059" y="4745682"/>
            <a:ext cx="2133941" cy="307777"/>
          </a:xfrm>
          <a:prstGeom prst="rect">
            <a:avLst/>
          </a:prstGeom>
          <a:noFill/>
        </p:spPr>
        <p:txBody>
          <a:bodyPr wrap="square" rtlCol="0">
            <a:spAutoFit/>
          </a:bodyPr>
          <a:lstStyle/>
          <a:p>
            <a:r>
              <a:rPr lang="en-US" sz="1400" b="1" dirty="0">
                <a:solidFill>
                  <a:srgbClr val="0070C0"/>
                </a:solidFill>
              </a:rPr>
              <a:t>https://timw.info/aai3</a:t>
            </a:r>
          </a:p>
        </p:txBody>
      </p:sp>
      <p:pic>
        <p:nvPicPr>
          <p:cNvPr id="3074" name="Picture 2" descr="Automated Machine learning">
            <a:extLst>
              <a:ext uri="{FF2B5EF4-FFF2-40B4-BE49-F238E27FC236}">
                <a16:creationId xmlns:a16="http://schemas.microsoft.com/office/drawing/2014/main" id="{8741FF5D-1983-4C8B-A94C-EB8FA97F0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2" y="1352550"/>
            <a:ext cx="673417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728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57CDB-7087-484A-997F-83116EA04662}"/>
              </a:ext>
            </a:extLst>
          </p:cNvPr>
          <p:cNvSpPr>
            <a:spLocks noGrp="1"/>
          </p:cNvSpPr>
          <p:nvPr>
            <p:ph type="title"/>
          </p:nvPr>
        </p:nvSpPr>
        <p:spPr/>
        <p:txBody>
          <a:bodyPr/>
          <a:lstStyle/>
          <a:p>
            <a:r>
              <a:rPr lang="en-US" dirty="0"/>
              <a:t>Validating </a:t>
            </a:r>
            <a:r>
              <a:rPr lang="en-US" dirty="0" err="1"/>
              <a:t>AutoML</a:t>
            </a:r>
            <a:r>
              <a:rPr lang="en-US" dirty="0"/>
              <a:t> Models</a:t>
            </a:r>
          </a:p>
        </p:txBody>
      </p:sp>
      <p:sp>
        <p:nvSpPr>
          <p:cNvPr id="4" name="Content Placeholder 3">
            <a:extLst>
              <a:ext uri="{FF2B5EF4-FFF2-40B4-BE49-F238E27FC236}">
                <a16:creationId xmlns:a16="http://schemas.microsoft.com/office/drawing/2014/main" id="{0C8DD797-50F3-4575-90DD-328B1B398BAA}"/>
              </a:ext>
            </a:extLst>
          </p:cNvPr>
          <p:cNvSpPr>
            <a:spLocks noGrp="1"/>
          </p:cNvSpPr>
          <p:nvPr>
            <p:ph idx="1"/>
          </p:nvPr>
        </p:nvSpPr>
        <p:spPr/>
        <p:txBody>
          <a:bodyPr/>
          <a:lstStyle/>
          <a:p>
            <a:r>
              <a:rPr lang="en-US" dirty="0"/>
              <a:t>Confusion matrix</a:t>
            </a:r>
          </a:p>
        </p:txBody>
      </p:sp>
      <p:sp>
        <p:nvSpPr>
          <p:cNvPr id="6" name="TextBox 5">
            <a:extLst>
              <a:ext uri="{FF2B5EF4-FFF2-40B4-BE49-F238E27FC236}">
                <a16:creationId xmlns:a16="http://schemas.microsoft.com/office/drawing/2014/main" id="{57634F1A-3389-4C98-A52A-0E25702784EF}"/>
              </a:ext>
            </a:extLst>
          </p:cNvPr>
          <p:cNvSpPr txBox="1"/>
          <p:nvPr/>
        </p:nvSpPr>
        <p:spPr>
          <a:xfrm>
            <a:off x="6920120" y="4717329"/>
            <a:ext cx="2133941" cy="307777"/>
          </a:xfrm>
          <a:prstGeom prst="rect">
            <a:avLst/>
          </a:prstGeom>
          <a:noFill/>
        </p:spPr>
        <p:txBody>
          <a:bodyPr wrap="square" rtlCol="0">
            <a:spAutoFit/>
          </a:bodyPr>
          <a:lstStyle/>
          <a:p>
            <a:r>
              <a:rPr lang="en-US" sz="1400" b="1" dirty="0">
                <a:solidFill>
                  <a:srgbClr val="0070C0"/>
                </a:solidFill>
              </a:rPr>
              <a:t>https://timw.info/26d20</a:t>
            </a:r>
          </a:p>
        </p:txBody>
      </p:sp>
      <p:pic>
        <p:nvPicPr>
          <p:cNvPr id="2" name="Picture 1">
            <a:extLst>
              <a:ext uri="{FF2B5EF4-FFF2-40B4-BE49-F238E27FC236}">
                <a16:creationId xmlns:a16="http://schemas.microsoft.com/office/drawing/2014/main" id="{C3C0ABBF-F63D-4769-9CF1-6A8F91CFF9B5}"/>
              </a:ext>
            </a:extLst>
          </p:cNvPr>
          <p:cNvPicPr>
            <a:picLocks noChangeAspect="1"/>
          </p:cNvPicPr>
          <p:nvPr/>
        </p:nvPicPr>
        <p:blipFill>
          <a:blip r:embed="rId2"/>
          <a:stretch>
            <a:fillRect/>
          </a:stretch>
        </p:blipFill>
        <p:spPr>
          <a:xfrm>
            <a:off x="2038350" y="1197808"/>
            <a:ext cx="5395509" cy="3163984"/>
          </a:xfrm>
          <a:prstGeom prst="rect">
            <a:avLst/>
          </a:prstGeom>
        </p:spPr>
      </p:pic>
    </p:spTree>
    <p:extLst>
      <p:ext uri="{BB962C8B-B14F-4D97-AF65-F5344CB8AC3E}">
        <p14:creationId xmlns:p14="http://schemas.microsoft.com/office/powerpoint/2010/main" val="319955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timw.info/ai900cs</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57CDB-7087-484A-997F-83116EA04662}"/>
              </a:ext>
            </a:extLst>
          </p:cNvPr>
          <p:cNvSpPr>
            <a:spLocks noGrp="1"/>
          </p:cNvSpPr>
          <p:nvPr>
            <p:ph type="title"/>
          </p:nvPr>
        </p:nvSpPr>
        <p:spPr/>
        <p:txBody>
          <a:bodyPr/>
          <a:lstStyle/>
          <a:p>
            <a:r>
              <a:rPr lang="en-US" dirty="0"/>
              <a:t>Validating </a:t>
            </a:r>
            <a:r>
              <a:rPr lang="en-US" dirty="0" err="1"/>
              <a:t>AutoML</a:t>
            </a:r>
            <a:r>
              <a:rPr lang="en-US" dirty="0"/>
              <a:t> Models</a:t>
            </a:r>
          </a:p>
        </p:txBody>
      </p:sp>
      <p:sp>
        <p:nvSpPr>
          <p:cNvPr id="4" name="Content Placeholder 3">
            <a:extLst>
              <a:ext uri="{FF2B5EF4-FFF2-40B4-BE49-F238E27FC236}">
                <a16:creationId xmlns:a16="http://schemas.microsoft.com/office/drawing/2014/main" id="{0C8DD797-50F3-4575-90DD-328B1B398BAA}"/>
              </a:ext>
            </a:extLst>
          </p:cNvPr>
          <p:cNvSpPr>
            <a:spLocks noGrp="1"/>
          </p:cNvSpPr>
          <p:nvPr>
            <p:ph idx="1"/>
          </p:nvPr>
        </p:nvSpPr>
        <p:spPr/>
        <p:txBody>
          <a:bodyPr/>
          <a:lstStyle/>
          <a:p>
            <a:r>
              <a:rPr lang="en-US" dirty="0"/>
              <a:t>Confusion matrix</a:t>
            </a:r>
          </a:p>
        </p:txBody>
      </p:sp>
      <p:sp>
        <p:nvSpPr>
          <p:cNvPr id="6" name="TextBox 5">
            <a:extLst>
              <a:ext uri="{FF2B5EF4-FFF2-40B4-BE49-F238E27FC236}">
                <a16:creationId xmlns:a16="http://schemas.microsoft.com/office/drawing/2014/main" id="{57634F1A-3389-4C98-A52A-0E25702784EF}"/>
              </a:ext>
            </a:extLst>
          </p:cNvPr>
          <p:cNvSpPr txBox="1"/>
          <p:nvPr/>
        </p:nvSpPr>
        <p:spPr>
          <a:xfrm>
            <a:off x="6920120" y="4717329"/>
            <a:ext cx="2133941" cy="307777"/>
          </a:xfrm>
          <a:prstGeom prst="rect">
            <a:avLst/>
          </a:prstGeom>
          <a:noFill/>
        </p:spPr>
        <p:txBody>
          <a:bodyPr wrap="square" rtlCol="0">
            <a:spAutoFit/>
          </a:bodyPr>
          <a:lstStyle/>
          <a:p>
            <a:r>
              <a:rPr lang="en-US" sz="1400" b="1" dirty="0">
                <a:solidFill>
                  <a:srgbClr val="0070C0"/>
                </a:solidFill>
              </a:rPr>
              <a:t>https://timw.info/26d20</a:t>
            </a:r>
          </a:p>
        </p:txBody>
      </p:sp>
      <p:pic>
        <p:nvPicPr>
          <p:cNvPr id="5" name="Picture 4">
            <a:extLst>
              <a:ext uri="{FF2B5EF4-FFF2-40B4-BE49-F238E27FC236}">
                <a16:creationId xmlns:a16="http://schemas.microsoft.com/office/drawing/2014/main" id="{EDFF94B5-3215-4369-8366-FB52DFAEF489}"/>
              </a:ext>
            </a:extLst>
          </p:cNvPr>
          <p:cNvPicPr>
            <a:picLocks noChangeAspect="1"/>
          </p:cNvPicPr>
          <p:nvPr/>
        </p:nvPicPr>
        <p:blipFill>
          <a:blip r:embed="rId2"/>
          <a:stretch>
            <a:fillRect/>
          </a:stretch>
        </p:blipFill>
        <p:spPr>
          <a:xfrm>
            <a:off x="2728493" y="1222585"/>
            <a:ext cx="4368431" cy="3494744"/>
          </a:xfrm>
          <a:prstGeom prst="rect">
            <a:avLst/>
          </a:prstGeom>
        </p:spPr>
      </p:pic>
    </p:spTree>
    <p:extLst>
      <p:ext uri="{BB962C8B-B14F-4D97-AF65-F5344CB8AC3E}">
        <p14:creationId xmlns:p14="http://schemas.microsoft.com/office/powerpoint/2010/main" val="1670034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5794" t="25224" r="25797"/>
          <a:stretch/>
        </p:blipFill>
        <p:spPr>
          <a:xfrm>
            <a:off x="6057190" y="2704863"/>
            <a:ext cx="2649489" cy="2438637"/>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16843" y="1273926"/>
            <a:ext cx="6794610" cy="3767185"/>
          </a:xfrm>
        </p:spPr>
        <p:txBody>
          <a:bodyPr/>
          <a:lstStyle/>
          <a:p>
            <a:pPr marL="0" indent="0">
              <a:lnSpc>
                <a:spcPct val="100000"/>
              </a:lnSpc>
              <a:buNone/>
            </a:pPr>
            <a:r>
              <a:rPr lang="en-US" sz="1800" dirty="0"/>
              <a:t>You will learn the following concepts:</a:t>
            </a:r>
          </a:p>
          <a:p>
            <a:pPr marL="0" indent="0">
              <a:lnSpc>
                <a:spcPct val="100000"/>
              </a:lnSpc>
              <a:buNone/>
            </a:pPr>
            <a:endParaRPr lang="en-US" sz="1800" dirty="0"/>
          </a:p>
          <a:p>
            <a:pPr>
              <a:lnSpc>
                <a:spcPct val="100000"/>
              </a:lnSpc>
              <a:buFont typeface="Wingdings" panose="05000000000000000000" pitchFamily="2" charset="2"/>
              <a:buChar char="§"/>
            </a:pPr>
            <a:r>
              <a:rPr lang="en-US" sz="1800" dirty="0"/>
              <a:t>Introduction to machine learning</a:t>
            </a:r>
          </a:p>
          <a:p>
            <a:pPr marL="428625" lvl="1" indent="-257175">
              <a:buFont typeface="Arial" panose="020B0604020202020204" pitchFamily="34" charset="0"/>
              <a:buChar char="•"/>
            </a:pPr>
            <a:r>
              <a:rPr lang="en-US" sz="1800" dirty="0"/>
              <a:t>What is machine learning?</a:t>
            </a:r>
          </a:p>
          <a:p>
            <a:pPr marL="428625" lvl="1" indent="-257175">
              <a:buFont typeface="Arial" panose="020B0604020202020204" pitchFamily="34" charset="0"/>
              <a:buChar char="•"/>
            </a:pPr>
            <a:r>
              <a:rPr lang="en-US" sz="1800" dirty="0"/>
              <a:t>Regression</a:t>
            </a:r>
          </a:p>
          <a:p>
            <a:pPr marL="428625" lvl="1" indent="-257175">
              <a:buFont typeface="Arial" panose="020B0604020202020204" pitchFamily="34" charset="0"/>
              <a:buChar char="•"/>
            </a:pPr>
            <a:r>
              <a:rPr lang="en-US" sz="1800" dirty="0"/>
              <a:t>Classification</a:t>
            </a:r>
          </a:p>
          <a:p>
            <a:pPr marL="428625" lvl="1" indent="-257175">
              <a:buFont typeface="Arial" panose="020B0604020202020204" pitchFamily="34" charset="0"/>
              <a:buChar char="•"/>
            </a:pPr>
            <a:r>
              <a:rPr lang="en-US" sz="1800" dirty="0"/>
              <a:t>Clustering</a:t>
            </a:r>
          </a:p>
          <a:p>
            <a:pPr marL="428625" lvl="1" indent="-257175">
              <a:buFont typeface="Arial" panose="020B0604020202020204" pitchFamily="34" charset="0"/>
              <a:buChar char="•"/>
            </a:pPr>
            <a:endParaRPr lang="en-US" sz="1800" dirty="0"/>
          </a:p>
          <a:p>
            <a:pPr>
              <a:lnSpc>
                <a:spcPct val="100000"/>
              </a:lnSpc>
              <a:buFont typeface="Wingdings" panose="05000000000000000000" pitchFamily="2" charset="2"/>
              <a:buChar char="§"/>
            </a:pPr>
            <a:r>
              <a:rPr lang="en-US" sz="1800" dirty="0"/>
              <a:t>Azure Machine Learning</a:t>
            </a:r>
          </a:p>
          <a:p>
            <a:pPr marL="428625" lvl="1" indent="-257175">
              <a:buFont typeface="Arial" panose="020B0604020202020204" pitchFamily="34" charset="0"/>
              <a:buChar char="•"/>
            </a:pPr>
            <a:r>
              <a:rPr lang="en-US" sz="1800" dirty="0"/>
              <a:t>What is Azure Machine Learning?</a:t>
            </a:r>
          </a:p>
          <a:p>
            <a:pPr marL="428625" lvl="1" indent="-257175">
              <a:buFont typeface="Arial" panose="020B0604020202020204" pitchFamily="34" charset="0"/>
              <a:buChar char="•"/>
            </a:pPr>
            <a:r>
              <a:rPr lang="en-US" sz="1800" dirty="0"/>
              <a:t>Automated Machine Learning</a:t>
            </a:r>
          </a:p>
          <a:p>
            <a:pPr marL="428625" lvl="1" indent="-257175">
              <a:buFont typeface="Arial" panose="020B0604020202020204" pitchFamily="34" charset="0"/>
              <a:buChar char="•"/>
            </a:pPr>
            <a:r>
              <a:rPr lang="en-US" sz="1800" dirty="0"/>
              <a:t>Azure Machine Learning designer</a:t>
            </a: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Computer Vision</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32097336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1</a:t>
            </a:r>
            <a:br>
              <a:rPr lang="en-US" dirty="0"/>
            </a:br>
            <a:r>
              <a:rPr lang="en-US" sz="3000" dirty="0">
                <a:solidFill>
                  <a:schemeClr val="accent2"/>
                </a:solidFill>
              </a:rPr>
              <a:t>Computer Vision Concepts</a:t>
            </a:r>
            <a:br>
              <a:rPr lang="en-US" dirty="0"/>
            </a:br>
            <a:endParaRPr lang="en-US" dirty="0"/>
          </a:p>
        </p:txBody>
      </p:sp>
      <p:pic>
        <p:nvPicPr>
          <p:cNvPr id="3" name="Graphic 2" descr="Eye Scan">
            <a:extLst>
              <a:ext uri="{FF2B5EF4-FFF2-40B4-BE49-F238E27FC236}">
                <a16:creationId xmlns:a16="http://schemas.microsoft.com/office/drawing/2014/main" id="{0087DFD6-9B1C-4677-8EB2-DAA4987B66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0785" y="3003193"/>
            <a:ext cx="1925391" cy="1925391"/>
          </a:xfrm>
          <a:prstGeom prst="rect">
            <a:avLst/>
          </a:prstGeom>
        </p:spPr>
      </p:pic>
    </p:spTree>
    <p:extLst>
      <p:ext uri="{BB962C8B-B14F-4D97-AF65-F5344CB8AC3E}">
        <p14:creationId xmlns:p14="http://schemas.microsoft.com/office/powerpoint/2010/main" val="40989356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n-US" dirty="0"/>
              <a:t>What is Computer Vision?</a:t>
            </a:r>
          </a:p>
        </p:txBody>
      </p:sp>
      <p:pic>
        <p:nvPicPr>
          <p:cNvPr id="9" name="Graphic 8" descr="Image">
            <a:extLst>
              <a:ext uri="{FF2B5EF4-FFF2-40B4-BE49-F238E27FC236}">
                <a16:creationId xmlns:a16="http://schemas.microsoft.com/office/drawing/2014/main" id="{17690B9D-EC95-4DA3-8495-79425B9465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3700" y="1076627"/>
            <a:ext cx="1074308" cy="1074308"/>
          </a:xfrm>
          <a:prstGeom prst="rect">
            <a:avLst/>
          </a:prstGeom>
        </p:spPr>
      </p:pic>
      <p:pic>
        <p:nvPicPr>
          <p:cNvPr id="15" name="Graphic 14" descr="Security camera">
            <a:extLst>
              <a:ext uri="{FF2B5EF4-FFF2-40B4-BE49-F238E27FC236}">
                <a16:creationId xmlns:a16="http://schemas.microsoft.com/office/drawing/2014/main" id="{F38B311B-CEBF-4DCF-85DB-561420A572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82893" y="2277740"/>
            <a:ext cx="1255115" cy="1255115"/>
          </a:xfrm>
          <a:prstGeom prst="rect">
            <a:avLst/>
          </a:prstGeom>
        </p:spPr>
      </p:pic>
      <p:pic>
        <p:nvPicPr>
          <p:cNvPr id="17" name="Graphic 16" descr="Film strip">
            <a:extLst>
              <a:ext uri="{FF2B5EF4-FFF2-40B4-BE49-F238E27FC236}">
                <a16:creationId xmlns:a16="http://schemas.microsoft.com/office/drawing/2014/main" id="{387EBB2C-704C-4DEC-8EEF-8F9DBFC63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8450" y="3670277"/>
            <a:ext cx="960582" cy="960582"/>
          </a:xfrm>
          <a:prstGeom prst="rect">
            <a:avLst/>
          </a:prstGeom>
        </p:spPr>
      </p:pic>
      <p:pic>
        <p:nvPicPr>
          <p:cNvPr id="32" name="Picture 31" descr="A view of a city street&#10;&#10;Description automatically generated">
            <a:extLst>
              <a:ext uri="{FF2B5EF4-FFF2-40B4-BE49-F238E27FC236}">
                <a16:creationId xmlns:a16="http://schemas.microsoft.com/office/drawing/2014/main" id="{50D38411-ADFF-40D1-8E05-A9C4CDD6F320}"/>
              </a:ext>
            </a:extLst>
          </p:cNvPr>
          <p:cNvPicPr>
            <a:picLocks noChangeAspect="1"/>
          </p:cNvPicPr>
          <p:nvPr/>
        </p:nvPicPr>
        <p:blipFill>
          <a:blip r:embed="rId9"/>
          <a:stretch>
            <a:fillRect/>
          </a:stretch>
        </p:blipFill>
        <p:spPr>
          <a:xfrm>
            <a:off x="2750203" y="1358153"/>
            <a:ext cx="4917035" cy="3275501"/>
          </a:xfrm>
          <a:prstGeom prst="rect">
            <a:avLst/>
          </a:prstGeom>
        </p:spPr>
      </p:pic>
      <p:graphicFrame>
        <p:nvGraphicFramePr>
          <p:cNvPr id="29" name="Table 29">
            <a:extLst>
              <a:ext uri="{FF2B5EF4-FFF2-40B4-BE49-F238E27FC236}">
                <a16:creationId xmlns:a16="http://schemas.microsoft.com/office/drawing/2014/main" id="{193871E6-C3C2-43EA-9C10-22BD700A613F}"/>
              </a:ext>
            </a:extLst>
          </p:cNvPr>
          <p:cNvGraphicFramePr>
            <a:graphicFrameLocks noGrp="1"/>
          </p:cNvGraphicFramePr>
          <p:nvPr/>
        </p:nvGraphicFramePr>
        <p:xfrm>
          <a:off x="2750202" y="13581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589320177"/>
                  </a:ext>
                </a:extLst>
              </a:tr>
            </a:tbl>
          </a:graphicData>
        </a:graphic>
      </p:graphicFrame>
      <p:sp>
        <p:nvSpPr>
          <p:cNvPr id="33" name="Right Brace 32">
            <a:extLst>
              <a:ext uri="{FF2B5EF4-FFF2-40B4-BE49-F238E27FC236}">
                <a16:creationId xmlns:a16="http://schemas.microsoft.com/office/drawing/2014/main" id="{E97D8ACE-AA45-44C2-B2C4-AEA5322ED8E1}"/>
              </a:ext>
            </a:extLst>
          </p:cNvPr>
          <p:cNvSpPr/>
          <p:nvPr/>
        </p:nvSpPr>
        <p:spPr>
          <a:xfrm>
            <a:off x="2303929" y="1694330"/>
            <a:ext cx="398930" cy="2729753"/>
          </a:xfrm>
          <a:prstGeom prst="rightBrac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aphicFrame>
        <p:nvGraphicFramePr>
          <p:cNvPr id="10" name="Table 29">
            <a:extLst>
              <a:ext uri="{FF2B5EF4-FFF2-40B4-BE49-F238E27FC236}">
                <a16:creationId xmlns:a16="http://schemas.microsoft.com/office/drawing/2014/main" id="{C286E989-2112-4539-BBB0-7AF7A3E945BF}"/>
              </a:ext>
            </a:extLst>
          </p:cNvPr>
          <p:cNvGraphicFramePr>
            <a:graphicFrameLocks noGrp="1"/>
          </p:cNvGraphicFramePr>
          <p:nvPr/>
        </p:nvGraphicFramePr>
        <p:xfrm>
          <a:off x="2750202" y="13581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589320177"/>
                  </a:ext>
                </a:extLst>
              </a:tr>
            </a:tbl>
          </a:graphicData>
        </a:graphic>
      </p:graphicFrame>
      <p:graphicFrame>
        <p:nvGraphicFramePr>
          <p:cNvPr id="11" name="Table 29">
            <a:extLst>
              <a:ext uri="{FF2B5EF4-FFF2-40B4-BE49-F238E27FC236}">
                <a16:creationId xmlns:a16="http://schemas.microsoft.com/office/drawing/2014/main" id="{90D63804-F116-4DAD-8158-DA5BF28258DE}"/>
              </a:ext>
            </a:extLst>
          </p:cNvPr>
          <p:cNvGraphicFramePr>
            <a:graphicFrameLocks noGrp="1"/>
          </p:cNvGraphicFramePr>
          <p:nvPr/>
        </p:nvGraphicFramePr>
        <p:xfrm>
          <a:off x="2864502" y="14724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589320177"/>
                  </a:ext>
                </a:extLst>
              </a:tr>
            </a:tbl>
          </a:graphicData>
        </a:graphic>
      </p:graphicFrame>
      <p:graphicFrame>
        <p:nvGraphicFramePr>
          <p:cNvPr id="12" name="Table 29">
            <a:extLst>
              <a:ext uri="{FF2B5EF4-FFF2-40B4-BE49-F238E27FC236}">
                <a16:creationId xmlns:a16="http://schemas.microsoft.com/office/drawing/2014/main" id="{6660DC2E-DA42-4877-AD89-7652199EA730}"/>
              </a:ext>
            </a:extLst>
          </p:cNvPr>
          <p:cNvGraphicFramePr>
            <a:graphicFrameLocks noGrp="1"/>
          </p:cNvGraphicFramePr>
          <p:nvPr/>
        </p:nvGraphicFramePr>
        <p:xfrm>
          <a:off x="2978802" y="15867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589320177"/>
                  </a:ext>
                </a:extLst>
              </a:tr>
            </a:tbl>
          </a:graphicData>
        </a:graphic>
      </p:graphicFrame>
    </p:spTree>
    <p:extLst>
      <p:ext uri="{BB962C8B-B14F-4D97-AF65-F5344CB8AC3E}">
        <p14:creationId xmlns:p14="http://schemas.microsoft.com/office/powerpoint/2010/main" val="1424579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p:txBody>
          <a:bodyPr/>
          <a:lstStyle/>
          <a:p>
            <a:r>
              <a:rPr lang="en-US" dirty="0"/>
              <a:t>Applications of Computer Vision</a:t>
            </a:r>
          </a:p>
        </p:txBody>
      </p:sp>
      <p:grpSp>
        <p:nvGrpSpPr>
          <p:cNvPr id="21" name="Image Classifcation">
            <a:extLst>
              <a:ext uri="{FF2B5EF4-FFF2-40B4-BE49-F238E27FC236}">
                <a16:creationId xmlns:a16="http://schemas.microsoft.com/office/drawing/2014/main" id="{B8B2C53E-FA61-4D2F-A549-37E09E06CEAD}"/>
              </a:ext>
            </a:extLst>
          </p:cNvPr>
          <p:cNvGrpSpPr/>
          <p:nvPr/>
        </p:nvGrpSpPr>
        <p:grpSpPr>
          <a:xfrm>
            <a:off x="354713" y="933051"/>
            <a:ext cx="2698210" cy="2015201"/>
            <a:chOff x="472950" y="1244067"/>
            <a:chExt cx="3597613" cy="2686935"/>
          </a:xfrm>
        </p:grpSpPr>
        <p:grpSp>
          <p:nvGrpSpPr>
            <p:cNvPr id="11" name="Group 10">
              <a:extLst>
                <a:ext uri="{FF2B5EF4-FFF2-40B4-BE49-F238E27FC236}">
                  <a16:creationId xmlns:a16="http://schemas.microsoft.com/office/drawing/2014/main" id="{21537E55-5C51-4CF8-AF41-19BDC0044DEC}"/>
                </a:ext>
              </a:extLst>
            </p:cNvPr>
            <p:cNvGrpSpPr/>
            <p:nvPr/>
          </p:nvGrpSpPr>
          <p:grpSpPr>
            <a:xfrm>
              <a:off x="472950" y="1534000"/>
              <a:ext cx="3597613" cy="2397002"/>
              <a:chOff x="9064478" y="2149558"/>
              <a:chExt cx="3597613" cy="2397002"/>
            </a:xfrm>
          </p:grpSpPr>
          <p:pic>
            <p:nvPicPr>
              <p:cNvPr id="65" name="Picture 64" descr="A taxi">
                <a:extLst>
                  <a:ext uri="{FF2B5EF4-FFF2-40B4-BE49-F238E27FC236}">
                    <a16:creationId xmlns:a16="http://schemas.microsoft.com/office/drawing/2014/main" id="{529DF39E-9659-43FC-A524-2D8D69AA9933}"/>
                  </a:ext>
                </a:extLst>
              </p:cNvPr>
              <p:cNvPicPr>
                <a:picLocks noChangeAspect="1"/>
              </p:cNvPicPr>
              <p:nvPr/>
            </p:nvPicPr>
            <p:blipFill rotWithShape="1">
              <a:blip r:embed="rId3"/>
              <a:srcRect l="51437" t="32880" r="18851" b="37395"/>
              <a:stretch/>
            </p:blipFill>
            <p:spPr>
              <a:xfrm>
                <a:off x="9064478" y="2149558"/>
                <a:ext cx="3594846" cy="2397002"/>
              </a:xfrm>
              <a:prstGeom prst="rect">
                <a:avLst/>
              </a:prstGeom>
            </p:spPr>
          </p:pic>
          <p:sp>
            <p:nvSpPr>
              <p:cNvPr id="10" name="TextBox 9">
                <a:extLst>
                  <a:ext uri="{FF2B5EF4-FFF2-40B4-BE49-F238E27FC236}">
                    <a16:creationId xmlns:a16="http://schemas.microsoft.com/office/drawing/2014/main" id="{CA87A48C-8E4A-4B72-A262-AEA4B7F82572}"/>
                  </a:ext>
                </a:extLst>
              </p:cNvPr>
              <p:cNvSpPr txBox="1"/>
              <p:nvPr/>
            </p:nvSpPr>
            <p:spPr>
              <a:xfrm>
                <a:off x="9064478" y="4208800"/>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Taxi</a:t>
                </a:r>
              </a:p>
            </p:txBody>
          </p:sp>
        </p:grpSp>
        <p:sp>
          <p:nvSpPr>
            <p:cNvPr id="20" name="TextBox 19">
              <a:extLst>
                <a:ext uri="{FF2B5EF4-FFF2-40B4-BE49-F238E27FC236}">
                  <a16:creationId xmlns:a16="http://schemas.microsoft.com/office/drawing/2014/main" id="{A0D06132-1354-4637-A563-A66BCA60E299}"/>
                </a:ext>
              </a:extLst>
            </p:cNvPr>
            <p:cNvSpPr txBox="1"/>
            <p:nvPr/>
          </p:nvSpPr>
          <p:spPr>
            <a:xfrm>
              <a:off x="1109497" y="1244067"/>
              <a:ext cx="1851446"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Image Classification</a:t>
              </a:r>
            </a:p>
          </p:txBody>
        </p:sp>
      </p:grpSp>
      <p:grpSp>
        <p:nvGrpSpPr>
          <p:cNvPr id="22" name="Object Detection">
            <a:extLst>
              <a:ext uri="{FF2B5EF4-FFF2-40B4-BE49-F238E27FC236}">
                <a16:creationId xmlns:a16="http://schemas.microsoft.com/office/drawing/2014/main" id="{74E58775-C731-4851-8349-EAC89CE96837}"/>
              </a:ext>
            </a:extLst>
          </p:cNvPr>
          <p:cNvGrpSpPr/>
          <p:nvPr/>
        </p:nvGrpSpPr>
        <p:grpSpPr>
          <a:xfrm>
            <a:off x="3147093" y="929439"/>
            <a:ext cx="2698210" cy="2027847"/>
            <a:chOff x="4196123" y="1239252"/>
            <a:chExt cx="3597613" cy="2703796"/>
          </a:xfrm>
        </p:grpSpPr>
        <p:grpSp>
          <p:nvGrpSpPr>
            <p:cNvPr id="43" name="Group 42">
              <a:extLst>
                <a:ext uri="{FF2B5EF4-FFF2-40B4-BE49-F238E27FC236}">
                  <a16:creationId xmlns:a16="http://schemas.microsoft.com/office/drawing/2014/main" id="{7AF60A6C-0F18-423B-A94B-FAC57CA8E5EB}"/>
                </a:ext>
              </a:extLst>
            </p:cNvPr>
            <p:cNvGrpSpPr/>
            <p:nvPr/>
          </p:nvGrpSpPr>
          <p:grpSpPr>
            <a:xfrm>
              <a:off x="4196123" y="1546484"/>
              <a:ext cx="3597613" cy="2396564"/>
              <a:chOff x="4297193" y="2336800"/>
              <a:chExt cx="3597613" cy="2396564"/>
            </a:xfrm>
          </p:grpSpPr>
          <p:pic>
            <p:nvPicPr>
              <p:cNvPr id="32" name="Picture 31" descr="A view of a city street">
                <a:extLst>
                  <a:ext uri="{FF2B5EF4-FFF2-40B4-BE49-F238E27FC236}">
                    <a16:creationId xmlns:a16="http://schemas.microsoft.com/office/drawing/2014/main" id="{D0C79D60-F024-4946-A48D-C98F04D00CA1}"/>
                  </a:ext>
                </a:extLst>
              </p:cNvPr>
              <p:cNvPicPr>
                <a:picLocks noChangeAspect="1"/>
              </p:cNvPicPr>
              <p:nvPr/>
            </p:nvPicPr>
            <p:blipFill>
              <a:blip r:embed="rId4"/>
              <a:stretch>
                <a:fillRect/>
              </a:stretch>
            </p:blipFill>
            <p:spPr>
              <a:xfrm>
                <a:off x="4297193" y="2336800"/>
                <a:ext cx="3597613" cy="2396564"/>
              </a:xfrm>
              <a:prstGeom prst="rect">
                <a:avLst/>
              </a:prstGeom>
            </p:spPr>
          </p:pic>
          <p:sp>
            <p:nvSpPr>
              <p:cNvPr id="34" name="Rectangle 33">
                <a:extLst>
                  <a:ext uri="{FF2B5EF4-FFF2-40B4-BE49-F238E27FC236}">
                    <a16:creationId xmlns:a16="http://schemas.microsoft.com/office/drawing/2014/main" id="{D5CEC0B0-26F7-4A39-92C3-F12BE9EF0503}"/>
                  </a:ext>
                </a:extLst>
              </p:cNvPr>
              <p:cNvSpPr/>
              <p:nvPr/>
            </p:nvSpPr>
            <p:spPr bwMode="auto">
              <a:xfrm>
                <a:off x="4356847" y="2677459"/>
                <a:ext cx="759012" cy="72912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020A4CF2-B9B2-4D3D-BEC3-DA34A979FC74}"/>
                  </a:ext>
                </a:extLst>
              </p:cNvPr>
              <p:cNvSpPr/>
              <p:nvPr/>
            </p:nvSpPr>
            <p:spPr bwMode="auto">
              <a:xfrm>
                <a:off x="4733365" y="3429001"/>
                <a:ext cx="442148" cy="527424"/>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1EEE3B0-BFD6-4DD3-AA64-15F400AE3025}"/>
                  </a:ext>
                </a:extLst>
              </p:cNvPr>
              <p:cNvSpPr/>
              <p:nvPr/>
            </p:nvSpPr>
            <p:spPr bwMode="auto">
              <a:xfrm>
                <a:off x="6765365" y="3956425"/>
                <a:ext cx="182172" cy="325718"/>
              </a:xfrm>
              <a:prstGeom prst="rect">
                <a:avLst/>
              </a:prstGeom>
              <a:no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83F0247B-87BB-4B92-9FEE-D48EE087DCFD}"/>
                  </a:ext>
                </a:extLst>
              </p:cNvPr>
              <p:cNvSpPr/>
              <p:nvPr/>
            </p:nvSpPr>
            <p:spPr bwMode="auto">
              <a:xfrm>
                <a:off x="6912110" y="4019176"/>
                <a:ext cx="182172" cy="325718"/>
              </a:xfrm>
              <a:prstGeom prst="rect">
                <a:avLst/>
              </a:prstGeom>
              <a:no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4D61FCAC-E1B2-459E-8C2F-DCABF0048E70}"/>
                  </a:ext>
                </a:extLst>
              </p:cNvPr>
              <p:cNvSpPr txBox="1"/>
              <p:nvPr/>
            </p:nvSpPr>
            <p:spPr>
              <a:xfrm>
                <a:off x="4341878" y="2359199"/>
                <a:ext cx="369760" cy="307776"/>
              </a:xfrm>
              <a:prstGeom prst="rect">
                <a:avLst/>
              </a:prstGeom>
              <a:solidFill>
                <a:schemeClr val="accent4"/>
              </a:solidFill>
            </p:spPr>
            <p:txBody>
              <a:bodyPr wrap="none" lIns="0" tIns="0" rIns="0" bIns="0" rtlCol="0">
                <a:spAutoFit/>
              </a:bodyPr>
              <a:lstStyle/>
              <a:p>
                <a:pPr algn="l"/>
                <a:r>
                  <a:rPr lang="en-US" sz="1500" dirty="0">
                    <a:solidFill>
                      <a:schemeClr val="bg1"/>
                    </a:solidFill>
                  </a:rPr>
                  <a:t>bus</a:t>
                </a:r>
              </a:p>
            </p:txBody>
          </p:sp>
          <p:sp>
            <p:nvSpPr>
              <p:cNvPr id="40" name="TextBox 39">
                <a:extLst>
                  <a:ext uri="{FF2B5EF4-FFF2-40B4-BE49-F238E27FC236}">
                    <a16:creationId xmlns:a16="http://schemas.microsoft.com/office/drawing/2014/main" id="{420DB536-0C13-4386-A37B-9F0988DC6BCC}"/>
                  </a:ext>
                </a:extLst>
              </p:cNvPr>
              <p:cNvSpPr txBox="1"/>
              <p:nvPr/>
            </p:nvSpPr>
            <p:spPr>
              <a:xfrm>
                <a:off x="4721304" y="3950156"/>
                <a:ext cx="318464" cy="307776"/>
              </a:xfrm>
              <a:prstGeom prst="rect">
                <a:avLst/>
              </a:prstGeom>
              <a:solidFill>
                <a:schemeClr val="accent1"/>
              </a:solidFill>
            </p:spPr>
            <p:txBody>
              <a:bodyPr wrap="none" lIns="0" tIns="0" rIns="0" bIns="0" rtlCol="0">
                <a:spAutoFit/>
              </a:bodyPr>
              <a:lstStyle/>
              <a:p>
                <a:pPr algn="l"/>
                <a:r>
                  <a:rPr lang="en-US" sz="1500" dirty="0">
                    <a:solidFill>
                      <a:schemeClr val="bg1"/>
                    </a:solidFill>
                  </a:rPr>
                  <a:t>car</a:t>
                </a:r>
              </a:p>
            </p:txBody>
          </p:sp>
          <p:sp>
            <p:nvSpPr>
              <p:cNvPr id="41" name="TextBox 40">
                <a:extLst>
                  <a:ext uri="{FF2B5EF4-FFF2-40B4-BE49-F238E27FC236}">
                    <a16:creationId xmlns:a16="http://schemas.microsoft.com/office/drawing/2014/main" id="{FC58D686-5F52-4934-8281-09338243D39A}"/>
                  </a:ext>
                </a:extLst>
              </p:cNvPr>
              <p:cNvSpPr txBox="1"/>
              <p:nvPr/>
            </p:nvSpPr>
            <p:spPr>
              <a:xfrm>
                <a:off x="6196042" y="4282143"/>
                <a:ext cx="660693" cy="307776"/>
              </a:xfrm>
              <a:prstGeom prst="rect">
                <a:avLst/>
              </a:prstGeom>
              <a:solidFill>
                <a:srgbClr val="92D050"/>
              </a:solidFill>
            </p:spPr>
            <p:txBody>
              <a:bodyPr wrap="none" lIns="0" tIns="0" rIns="0" bIns="0" rtlCol="0">
                <a:spAutoFit/>
              </a:bodyPr>
              <a:lstStyle/>
              <a:p>
                <a:pPr algn="l"/>
                <a:r>
                  <a:rPr lang="en-US" sz="1500" dirty="0">
                    <a:solidFill>
                      <a:schemeClr val="bg1"/>
                    </a:solidFill>
                  </a:rPr>
                  <a:t>Cyclist</a:t>
                </a:r>
              </a:p>
            </p:txBody>
          </p:sp>
          <p:sp>
            <p:nvSpPr>
              <p:cNvPr id="42" name="TextBox 41">
                <a:extLst>
                  <a:ext uri="{FF2B5EF4-FFF2-40B4-BE49-F238E27FC236}">
                    <a16:creationId xmlns:a16="http://schemas.microsoft.com/office/drawing/2014/main" id="{639E15AA-FF4C-464E-8540-BA94FE5BDDEE}"/>
                  </a:ext>
                </a:extLst>
              </p:cNvPr>
              <p:cNvSpPr txBox="1"/>
              <p:nvPr/>
            </p:nvSpPr>
            <p:spPr>
              <a:xfrm>
                <a:off x="6923615" y="3711399"/>
                <a:ext cx="660693" cy="307776"/>
              </a:xfrm>
              <a:prstGeom prst="rect">
                <a:avLst/>
              </a:prstGeom>
              <a:solidFill>
                <a:srgbClr val="92D050"/>
              </a:solidFill>
            </p:spPr>
            <p:txBody>
              <a:bodyPr wrap="none" lIns="0" tIns="0" rIns="0" bIns="0" rtlCol="0">
                <a:spAutoFit/>
              </a:bodyPr>
              <a:lstStyle/>
              <a:p>
                <a:pPr algn="l"/>
                <a:r>
                  <a:rPr lang="en-US" sz="1500" dirty="0">
                    <a:solidFill>
                      <a:schemeClr val="bg1"/>
                    </a:solidFill>
                  </a:rPr>
                  <a:t>Cyclist</a:t>
                </a:r>
              </a:p>
            </p:txBody>
          </p:sp>
          <p:sp>
            <p:nvSpPr>
              <p:cNvPr id="45" name="Rectangle 44">
                <a:extLst>
                  <a:ext uri="{FF2B5EF4-FFF2-40B4-BE49-F238E27FC236}">
                    <a16:creationId xmlns:a16="http://schemas.microsoft.com/office/drawing/2014/main" id="{35454913-B147-4307-9CC5-998338911698}"/>
                  </a:ext>
                </a:extLst>
              </p:cNvPr>
              <p:cNvSpPr/>
              <p:nvPr/>
            </p:nvSpPr>
            <p:spPr bwMode="auto">
              <a:xfrm>
                <a:off x="4874264" y="2341284"/>
                <a:ext cx="572379" cy="2481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B6AA200A-F1C9-48CB-A429-787014831D75}"/>
                  </a:ext>
                </a:extLst>
              </p:cNvPr>
              <p:cNvSpPr txBox="1"/>
              <p:nvPr/>
            </p:nvSpPr>
            <p:spPr>
              <a:xfrm>
                <a:off x="5283677" y="2573572"/>
                <a:ext cx="369760" cy="307776"/>
              </a:xfrm>
              <a:prstGeom prst="rect">
                <a:avLst/>
              </a:prstGeom>
              <a:solidFill>
                <a:schemeClr val="accent4"/>
              </a:solidFill>
            </p:spPr>
            <p:txBody>
              <a:bodyPr wrap="none" lIns="0" tIns="0" rIns="0" bIns="0" rtlCol="0">
                <a:spAutoFit/>
              </a:bodyPr>
              <a:lstStyle/>
              <a:p>
                <a:pPr algn="l"/>
                <a:r>
                  <a:rPr lang="en-US" sz="1500" dirty="0">
                    <a:solidFill>
                      <a:schemeClr val="bg1"/>
                    </a:solidFill>
                  </a:rPr>
                  <a:t>bus</a:t>
                </a:r>
              </a:p>
            </p:txBody>
          </p:sp>
        </p:grpSp>
        <p:sp>
          <p:nvSpPr>
            <p:cNvPr id="75" name="TextBox 74">
              <a:extLst>
                <a:ext uri="{FF2B5EF4-FFF2-40B4-BE49-F238E27FC236}">
                  <a16:creationId xmlns:a16="http://schemas.microsoft.com/office/drawing/2014/main" id="{805553A3-ECC8-44EB-886F-5F6D5A461E97}"/>
                </a:ext>
              </a:extLst>
            </p:cNvPr>
            <p:cNvSpPr txBox="1"/>
            <p:nvPr/>
          </p:nvSpPr>
          <p:spPr>
            <a:xfrm>
              <a:off x="5182607" y="1239252"/>
              <a:ext cx="1590692"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Object Detection</a:t>
              </a:r>
            </a:p>
          </p:txBody>
        </p:sp>
      </p:grpSp>
      <p:grpSp>
        <p:nvGrpSpPr>
          <p:cNvPr id="23" name="Semantic Segmentation">
            <a:extLst>
              <a:ext uri="{FF2B5EF4-FFF2-40B4-BE49-F238E27FC236}">
                <a16:creationId xmlns:a16="http://schemas.microsoft.com/office/drawing/2014/main" id="{053E551F-2F1B-467C-928D-0E1771E2E232}"/>
              </a:ext>
            </a:extLst>
          </p:cNvPr>
          <p:cNvGrpSpPr/>
          <p:nvPr/>
        </p:nvGrpSpPr>
        <p:grpSpPr>
          <a:xfrm>
            <a:off x="5928790" y="929439"/>
            <a:ext cx="2698210" cy="2027847"/>
            <a:chOff x="7905053" y="1239252"/>
            <a:chExt cx="3597613" cy="2703796"/>
          </a:xfrm>
        </p:grpSpPr>
        <p:grpSp>
          <p:nvGrpSpPr>
            <p:cNvPr id="3" name="Group 2">
              <a:extLst>
                <a:ext uri="{FF2B5EF4-FFF2-40B4-BE49-F238E27FC236}">
                  <a16:creationId xmlns:a16="http://schemas.microsoft.com/office/drawing/2014/main" id="{BCC30247-2D11-459D-980D-1627201BF717}"/>
                </a:ext>
              </a:extLst>
            </p:cNvPr>
            <p:cNvGrpSpPr/>
            <p:nvPr/>
          </p:nvGrpSpPr>
          <p:grpSpPr>
            <a:xfrm>
              <a:off x="7905053" y="1546484"/>
              <a:ext cx="3597613" cy="2396564"/>
              <a:chOff x="8006123" y="2336800"/>
              <a:chExt cx="3597613" cy="2396564"/>
            </a:xfrm>
          </p:grpSpPr>
          <p:grpSp>
            <p:nvGrpSpPr>
              <p:cNvPr id="52" name="Group 51">
                <a:extLst>
                  <a:ext uri="{FF2B5EF4-FFF2-40B4-BE49-F238E27FC236}">
                    <a16:creationId xmlns:a16="http://schemas.microsoft.com/office/drawing/2014/main" id="{36321AB6-F136-42BE-A939-D9A92B003025}"/>
                  </a:ext>
                </a:extLst>
              </p:cNvPr>
              <p:cNvGrpSpPr/>
              <p:nvPr/>
            </p:nvGrpSpPr>
            <p:grpSpPr>
              <a:xfrm>
                <a:off x="8006123" y="2336800"/>
                <a:ext cx="3597613" cy="2396564"/>
                <a:chOff x="8006123" y="2336800"/>
                <a:chExt cx="3597613" cy="2396564"/>
              </a:xfrm>
            </p:grpSpPr>
            <p:pic>
              <p:nvPicPr>
                <p:cNvPr id="33" name="Picture 32" descr="A view of a city street">
                  <a:extLst>
                    <a:ext uri="{FF2B5EF4-FFF2-40B4-BE49-F238E27FC236}">
                      <a16:creationId xmlns:a16="http://schemas.microsoft.com/office/drawing/2014/main" id="{7088C2E4-2791-48D4-AFCB-86814C0F329A}"/>
                    </a:ext>
                  </a:extLst>
                </p:cNvPr>
                <p:cNvPicPr>
                  <a:picLocks noChangeAspect="1"/>
                </p:cNvPicPr>
                <p:nvPr/>
              </p:nvPicPr>
              <p:blipFill>
                <a:blip r:embed="rId4"/>
                <a:stretch>
                  <a:fillRect/>
                </a:stretch>
              </p:blipFill>
              <p:spPr>
                <a:xfrm>
                  <a:off x="8006123" y="2336800"/>
                  <a:ext cx="3597613" cy="2396564"/>
                </a:xfrm>
                <a:prstGeom prst="rect">
                  <a:avLst/>
                </a:prstGeom>
              </p:spPr>
            </p:pic>
            <p:sp>
              <p:nvSpPr>
                <p:cNvPr id="47" name="Freeform: Shape 46">
                  <a:extLst>
                    <a:ext uri="{FF2B5EF4-FFF2-40B4-BE49-F238E27FC236}">
                      <a16:creationId xmlns:a16="http://schemas.microsoft.com/office/drawing/2014/main" id="{9FC902A9-8679-41F6-BBA8-FCC0B8FC7531}"/>
                    </a:ext>
                  </a:extLst>
                </p:cNvPr>
                <p:cNvSpPr/>
                <p:nvPr/>
              </p:nvSpPr>
              <p:spPr bwMode="auto">
                <a:xfrm>
                  <a:off x="8173941" y="2727297"/>
                  <a:ext cx="625502" cy="649357"/>
                </a:xfrm>
                <a:custGeom>
                  <a:avLst/>
                  <a:gdLst>
                    <a:gd name="connsiteX0" fmla="*/ 312751 w 625502"/>
                    <a:gd name="connsiteY0" fmla="*/ 2651 h 649357"/>
                    <a:gd name="connsiteX1" fmla="*/ 50358 w 625502"/>
                    <a:gd name="connsiteY1" fmla="*/ 299500 h 649357"/>
                    <a:gd name="connsiteX2" fmla="*/ 53009 w 625502"/>
                    <a:gd name="connsiteY2" fmla="*/ 45852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47707 w 625502"/>
                    <a:gd name="connsiteY1" fmla="*/ 299500 h 649357"/>
                    <a:gd name="connsiteX2" fmla="*/ 53009 w 625502"/>
                    <a:gd name="connsiteY2" fmla="*/ 45852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47707 w 625502"/>
                    <a:gd name="connsiteY1" fmla="*/ 299500 h 649357"/>
                    <a:gd name="connsiteX2" fmla="*/ 31806 w 625502"/>
                    <a:gd name="connsiteY2" fmla="*/ 46117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37106 w 625502"/>
                    <a:gd name="connsiteY1" fmla="*/ 299500 h 649357"/>
                    <a:gd name="connsiteX2" fmla="*/ 31806 w 625502"/>
                    <a:gd name="connsiteY2" fmla="*/ 46117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502" h="649357">
                      <a:moveTo>
                        <a:pt x="312751" y="2651"/>
                      </a:moveTo>
                      <a:cubicBezTo>
                        <a:pt x="225287" y="101601"/>
                        <a:pt x="124570" y="200550"/>
                        <a:pt x="37106" y="299500"/>
                      </a:cubicBezTo>
                      <a:cubicBezTo>
                        <a:pt x="37990" y="352509"/>
                        <a:pt x="30922" y="408167"/>
                        <a:pt x="31806" y="461176"/>
                      </a:cubicBezTo>
                      <a:lnTo>
                        <a:pt x="5301" y="530087"/>
                      </a:lnTo>
                      <a:lnTo>
                        <a:pt x="0" y="609600"/>
                      </a:lnTo>
                      <a:lnTo>
                        <a:pt x="113969" y="649357"/>
                      </a:lnTo>
                      <a:lnTo>
                        <a:pt x="251791" y="641406"/>
                      </a:lnTo>
                      <a:lnTo>
                        <a:pt x="336605" y="532738"/>
                      </a:lnTo>
                      <a:lnTo>
                        <a:pt x="379012" y="527437"/>
                      </a:lnTo>
                      <a:lnTo>
                        <a:pt x="625502" y="222637"/>
                      </a:lnTo>
                      <a:lnTo>
                        <a:pt x="569843" y="0"/>
                      </a:lnTo>
                      <a:lnTo>
                        <a:pt x="312751" y="2651"/>
                      </a:lnTo>
                      <a:close/>
                    </a:path>
                  </a:pathLst>
                </a:cu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80F8ACD0-374D-4247-B8F8-EA28A35CBEAD}"/>
                    </a:ext>
                  </a:extLst>
                </p:cNvPr>
                <p:cNvSpPr/>
                <p:nvPr/>
              </p:nvSpPr>
              <p:spPr bwMode="auto">
                <a:xfrm>
                  <a:off x="8714630" y="2340334"/>
                  <a:ext cx="447923" cy="233238"/>
                </a:xfrm>
                <a:custGeom>
                  <a:avLst/>
                  <a:gdLst>
                    <a:gd name="connsiteX0" fmla="*/ 0 w 447923"/>
                    <a:gd name="connsiteY0" fmla="*/ 0 h 233238"/>
                    <a:gd name="connsiteX1" fmla="*/ 21203 w 447923"/>
                    <a:gd name="connsiteY1" fmla="*/ 206734 h 233238"/>
                    <a:gd name="connsiteX2" fmla="*/ 296848 w 447923"/>
                    <a:gd name="connsiteY2" fmla="*/ 233238 h 233238"/>
                    <a:gd name="connsiteX3" fmla="*/ 447923 w 447923"/>
                    <a:gd name="connsiteY3" fmla="*/ 0 h 233238"/>
                    <a:gd name="connsiteX4" fmla="*/ 447923 w 447923"/>
                    <a:gd name="connsiteY4" fmla="*/ 0 h 23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923" h="233238">
                      <a:moveTo>
                        <a:pt x="0" y="0"/>
                      </a:moveTo>
                      <a:lnTo>
                        <a:pt x="21203" y="206734"/>
                      </a:lnTo>
                      <a:lnTo>
                        <a:pt x="296848" y="233238"/>
                      </a:lnTo>
                      <a:lnTo>
                        <a:pt x="447923" y="0"/>
                      </a:lnTo>
                      <a:lnTo>
                        <a:pt x="447923" y="0"/>
                      </a:lnTo>
                    </a:path>
                  </a:pathLst>
                </a:cu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49" name="Freeform: Shape 48">
                  <a:extLst>
                    <a:ext uri="{FF2B5EF4-FFF2-40B4-BE49-F238E27FC236}">
                      <a16:creationId xmlns:a16="http://schemas.microsoft.com/office/drawing/2014/main" id="{480A8F09-A96D-4461-A80C-233935102CF3}"/>
                    </a:ext>
                  </a:extLst>
                </p:cNvPr>
                <p:cNvSpPr/>
                <p:nvPr/>
              </p:nvSpPr>
              <p:spPr bwMode="auto">
                <a:xfrm>
                  <a:off x="8484042" y="3445565"/>
                  <a:ext cx="344556" cy="434672"/>
                </a:xfrm>
                <a:custGeom>
                  <a:avLst/>
                  <a:gdLst>
                    <a:gd name="connsiteX0" fmla="*/ 145774 w 344556"/>
                    <a:gd name="connsiteY0" fmla="*/ 0 h 434672"/>
                    <a:gd name="connsiteX1" fmla="*/ 0 w 344556"/>
                    <a:gd name="connsiteY1" fmla="*/ 357809 h 434672"/>
                    <a:gd name="connsiteX2" fmla="*/ 26504 w 344556"/>
                    <a:gd name="connsiteY2" fmla="*/ 432021 h 434672"/>
                    <a:gd name="connsiteX3" fmla="*/ 217335 w 344556"/>
                    <a:gd name="connsiteY3" fmla="*/ 434672 h 434672"/>
                    <a:gd name="connsiteX4" fmla="*/ 262393 w 344556"/>
                    <a:gd name="connsiteY4" fmla="*/ 384313 h 434672"/>
                    <a:gd name="connsiteX5" fmla="*/ 344556 w 344556"/>
                    <a:gd name="connsiteY5" fmla="*/ 159026 h 434672"/>
                    <a:gd name="connsiteX6" fmla="*/ 344556 w 344556"/>
                    <a:gd name="connsiteY6" fmla="*/ 84814 h 434672"/>
                    <a:gd name="connsiteX7" fmla="*/ 304800 w 344556"/>
                    <a:gd name="connsiteY7" fmla="*/ 10602 h 434672"/>
                    <a:gd name="connsiteX8" fmla="*/ 145774 w 344556"/>
                    <a:gd name="connsiteY8" fmla="*/ 0 h 43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556" h="434672">
                      <a:moveTo>
                        <a:pt x="145774" y="0"/>
                      </a:moveTo>
                      <a:lnTo>
                        <a:pt x="0" y="357809"/>
                      </a:lnTo>
                      <a:lnTo>
                        <a:pt x="26504" y="432021"/>
                      </a:lnTo>
                      <a:lnTo>
                        <a:pt x="217335" y="434672"/>
                      </a:lnTo>
                      <a:lnTo>
                        <a:pt x="262393" y="384313"/>
                      </a:lnTo>
                      <a:lnTo>
                        <a:pt x="344556" y="159026"/>
                      </a:lnTo>
                      <a:lnTo>
                        <a:pt x="344556" y="84814"/>
                      </a:lnTo>
                      <a:lnTo>
                        <a:pt x="304800" y="10602"/>
                      </a:lnTo>
                      <a:lnTo>
                        <a:pt x="145774" y="0"/>
                      </a:lnTo>
                      <a:close/>
                    </a:path>
                  </a:pathLst>
                </a:cu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2883D631-6511-4A3E-B287-2D881E39EDA2}"/>
                    </a:ext>
                  </a:extLst>
                </p:cNvPr>
                <p:cNvSpPr/>
                <p:nvPr/>
              </p:nvSpPr>
              <p:spPr bwMode="auto">
                <a:xfrm>
                  <a:off x="10508588" y="4034859"/>
                  <a:ext cx="112196" cy="237016"/>
                </a:xfrm>
                <a:custGeom>
                  <a:avLst/>
                  <a:gdLst>
                    <a:gd name="connsiteX0" fmla="*/ 58903 w 112196"/>
                    <a:gd name="connsiteY0" fmla="*/ 0 h 232808"/>
                    <a:gd name="connsiteX1" fmla="*/ 4207 w 112196"/>
                    <a:gd name="connsiteY1" fmla="*/ 37867 h 232808"/>
                    <a:gd name="connsiteX2" fmla="*/ 0 w 112196"/>
                    <a:gd name="connsiteY2" fmla="*/ 112197 h 232808"/>
                    <a:gd name="connsiteX3" fmla="*/ 22439 w 112196"/>
                    <a:gd name="connsiteY3" fmla="*/ 138843 h 232808"/>
                    <a:gd name="connsiteX4" fmla="*/ 15427 w 112196"/>
                    <a:gd name="connsiteY4" fmla="*/ 228600 h 232808"/>
                    <a:gd name="connsiteX5" fmla="*/ 25244 w 112196"/>
                    <a:gd name="connsiteY5" fmla="*/ 232808 h 232808"/>
                    <a:gd name="connsiteX6" fmla="*/ 51891 w 112196"/>
                    <a:gd name="connsiteY6" fmla="*/ 169697 h 232808"/>
                    <a:gd name="connsiteX7" fmla="*/ 75732 w 112196"/>
                    <a:gd name="connsiteY7" fmla="*/ 171100 h 232808"/>
                    <a:gd name="connsiteX8" fmla="*/ 81342 w 112196"/>
                    <a:gd name="connsiteY8" fmla="*/ 68721 h 232808"/>
                    <a:gd name="connsiteX9" fmla="*/ 103781 w 112196"/>
                    <a:gd name="connsiteY9" fmla="*/ 77135 h 232808"/>
                    <a:gd name="connsiteX10" fmla="*/ 112196 w 112196"/>
                    <a:gd name="connsiteY10" fmla="*/ 61708 h 232808"/>
                    <a:gd name="connsiteX11" fmla="*/ 58903 w 112196"/>
                    <a:gd name="connsiteY11" fmla="*/ 0 h 232808"/>
                    <a:gd name="connsiteX0" fmla="*/ 65915 w 112196"/>
                    <a:gd name="connsiteY0" fmla="*/ 0 h 237016"/>
                    <a:gd name="connsiteX1" fmla="*/ 4207 w 112196"/>
                    <a:gd name="connsiteY1" fmla="*/ 42075 h 237016"/>
                    <a:gd name="connsiteX2" fmla="*/ 0 w 112196"/>
                    <a:gd name="connsiteY2" fmla="*/ 116405 h 237016"/>
                    <a:gd name="connsiteX3" fmla="*/ 22439 w 112196"/>
                    <a:gd name="connsiteY3" fmla="*/ 143051 h 237016"/>
                    <a:gd name="connsiteX4" fmla="*/ 15427 w 112196"/>
                    <a:gd name="connsiteY4" fmla="*/ 232808 h 237016"/>
                    <a:gd name="connsiteX5" fmla="*/ 25244 w 112196"/>
                    <a:gd name="connsiteY5" fmla="*/ 237016 h 237016"/>
                    <a:gd name="connsiteX6" fmla="*/ 51891 w 112196"/>
                    <a:gd name="connsiteY6" fmla="*/ 173905 h 237016"/>
                    <a:gd name="connsiteX7" fmla="*/ 75732 w 112196"/>
                    <a:gd name="connsiteY7" fmla="*/ 175308 h 237016"/>
                    <a:gd name="connsiteX8" fmla="*/ 81342 w 112196"/>
                    <a:gd name="connsiteY8" fmla="*/ 72929 h 237016"/>
                    <a:gd name="connsiteX9" fmla="*/ 103781 w 112196"/>
                    <a:gd name="connsiteY9" fmla="*/ 81343 h 237016"/>
                    <a:gd name="connsiteX10" fmla="*/ 112196 w 112196"/>
                    <a:gd name="connsiteY10" fmla="*/ 65916 h 237016"/>
                    <a:gd name="connsiteX11" fmla="*/ 65915 w 112196"/>
                    <a:gd name="connsiteY11" fmla="*/ 0 h 2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96" h="237016">
                      <a:moveTo>
                        <a:pt x="65915" y="0"/>
                      </a:moveTo>
                      <a:lnTo>
                        <a:pt x="4207" y="42075"/>
                      </a:lnTo>
                      <a:lnTo>
                        <a:pt x="0" y="116405"/>
                      </a:lnTo>
                      <a:lnTo>
                        <a:pt x="22439" y="143051"/>
                      </a:lnTo>
                      <a:lnTo>
                        <a:pt x="15427" y="232808"/>
                      </a:lnTo>
                      <a:lnTo>
                        <a:pt x="25244" y="237016"/>
                      </a:lnTo>
                      <a:lnTo>
                        <a:pt x="51891" y="173905"/>
                      </a:lnTo>
                      <a:lnTo>
                        <a:pt x="75732" y="175308"/>
                      </a:lnTo>
                      <a:lnTo>
                        <a:pt x="81342" y="72929"/>
                      </a:lnTo>
                      <a:lnTo>
                        <a:pt x="103781" y="81343"/>
                      </a:lnTo>
                      <a:lnTo>
                        <a:pt x="112196" y="65916"/>
                      </a:lnTo>
                      <a:lnTo>
                        <a:pt x="65915" y="0"/>
                      </a:lnTo>
                      <a:close/>
                    </a:path>
                  </a:pathLst>
                </a:custGeom>
                <a:solidFill>
                  <a:schemeClr val="accent3">
                    <a:lumMod val="60000"/>
                    <a:lumOff val="4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38DC7746-3AAE-4B70-B186-CE780EE05F8D}"/>
                    </a:ext>
                  </a:extLst>
                </p:cNvPr>
                <p:cNvSpPr/>
                <p:nvPr/>
              </p:nvSpPr>
              <p:spPr bwMode="auto">
                <a:xfrm>
                  <a:off x="10665195" y="4063527"/>
                  <a:ext cx="112196" cy="237016"/>
                </a:xfrm>
                <a:custGeom>
                  <a:avLst/>
                  <a:gdLst>
                    <a:gd name="connsiteX0" fmla="*/ 58903 w 112196"/>
                    <a:gd name="connsiteY0" fmla="*/ 0 h 232808"/>
                    <a:gd name="connsiteX1" fmla="*/ 4207 w 112196"/>
                    <a:gd name="connsiteY1" fmla="*/ 37867 h 232808"/>
                    <a:gd name="connsiteX2" fmla="*/ 0 w 112196"/>
                    <a:gd name="connsiteY2" fmla="*/ 112197 h 232808"/>
                    <a:gd name="connsiteX3" fmla="*/ 22439 w 112196"/>
                    <a:gd name="connsiteY3" fmla="*/ 138843 h 232808"/>
                    <a:gd name="connsiteX4" fmla="*/ 15427 w 112196"/>
                    <a:gd name="connsiteY4" fmla="*/ 228600 h 232808"/>
                    <a:gd name="connsiteX5" fmla="*/ 25244 w 112196"/>
                    <a:gd name="connsiteY5" fmla="*/ 232808 h 232808"/>
                    <a:gd name="connsiteX6" fmla="*/ 51891 w 112196"/>
                    <a:gd name="connsiteY6" fmla="*/ 169697 h 232808"/>
                    <a:gd name="connsiteX7" fmla="*/ 75732 w 112196"/>
                    <a:gd name="connsiteY7" fmla="*/ 171100 h 232808"/>
                    <a:gd name="connsiteX8" fmla="*/ 81342 w 112196"/>
                    <a:gd name="connsiteY8" fmla="*/ 68721 h 232808"/>
                    <a:gd name="connsiteX9" fmla="*/ 103781 w 112196"/>
                    <a:gd name="connsiteY9" fmla="*/ 77135 h 232808"/>
                    <a:gd name="connsiteX10" fmla="*/ 112196 w 112196"/>
                    <a:gd name="connsiteY10" fmla="*/ 61708 h 232808"/>
                    <a:gd name="connsiteX11" fmla="*/ 58903 w 112196"/>
                    <a:gd name="connsiteY11" fmla="*/ 0 h 232808"/>
                    <a:gd name="connsiteX0" fmla="*/ 65915 w 112196"/>
                    <a:gd name="connsiteY0" fmla="*/ 0 h 237016"/>
                    <a:gd name="connsiteX1" fmla="*/ 4207 w 112196"/>
                    <a:gd name="connsiteY1" fmla="*/ 42075 h 237016"/>
                    <a:gd name="connsiteX2" fmla="*/ 0 w 112196"/>
                    <a:gd name="connsiteY2" fmla="*/ 116405 h 237016"/>
                    <a:gd name="connsiteX3" fmla="*/ 22439 w 112196"/>
                    <a:gd name="connsiteY3" fmla="*/ 143051 h 237016"/>
                    <a:gd name="connsiteX4" fmla="*/ 15427 w 112196"/>
                    <a:gd name="connsiteY4" fmla="*/ 232808 h 237016"/>
                    <a:gd name="connsiteX5" fmla="*/ 25244 w 112196"/>
                    <a:gd name="connsiteY5" fmla="*/ 237016 h 237016"/>
                    <a:gd name="connsiteX6" fmla="*/ 51891 w 112196"/>
                    <a:gd name="connsiteY6" fmla="*/ 173905 h 237016"/>
                    <a:gd name="connsiteX7" fmla="*/ 75732 w 112196"/>
                    <a:gd name="connsiteY7" fmla="*/ 175308 h 237016"/>
                    <a:gd name="connsiteX8" fmla="*/ 81342 w 112196"/>
                    <a:gd name="connsiteY8" fmla="*/ 72929 h 237016"/>
                    <a:gd name="connsiteX9" fmla="*/ 103781 w 112196"/>
                    <a:gd name="connsiteY9" fmla="*/ 81343 h 237016"/>
                    <a:gd name="connsiteX10" fmla="*/ 112196 w 112196"/>
                    <a:gd name="connsiteY10" fmla="*/ 65916 h 237016"/>
                    <a:gd name="connsiteX11" fmla="*/ 65915 w 112196"/>
                    <a:gd name="connsiteY11" fmla="*/ 0 h 2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96" h="237016">
                      <a:moveTo>
                        <a:pt x="65915" y="0"/>
                      </a:moveTo>
                      <a:lnTo>
                        <a:pt x="4207" y="42075"/>
                      </a:lnTo>
                      <a:lnTo>
                        <a:pt x="0" y="116405"/>
                      </a:lnTo>
                      <a:lnTo>
                        <a:pt x="22439" y="143051"/>
                      </a:lnTo>
                      <a:lnTo>
                        <a:pt x="15427" y="232808"/>
                      </a:lnTo>
                      <a:lnTo>
                        <a:pt x="25244" y="237016"/>
                      </a:lnTo>
                      <a:lnTo>
                        <a:pt x="51891" y="173905"/>
                      </a:lnTo>
                      <a:lnTo>
                        <a:pt x="75732" y="175308"/>
                      </a:lnTo>
                      <a:lnTo>
                        <a:pt x="81342" y="72929"/>
                      </a:lnTo>
                      <a:lnTo>
                        <a:pt x="103781" y="81343"/>
                      </a:lnTo>
                      <a:lnTo>
                        <a:pt x="112196" y="65916"/>
                      </a:lnTo>
                      <a:lnTo>
                        <a:pt x="65915" y="0"/>
                      </a:lnTo>
                      <a:close/>
                    </a:path>
                  </a:pathLst>
                </a:custGeom>
                <a:solidFill>
                  <a:schemeClr val="accent3">
                    <a:lumMod val="60000"/>
                    <a:lumOff val="4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TextBox 61">
                <a:extLst>
                  <a:ext uri="{FF2B5EF4-FFF2-40B4-BE49-F238E27FC236}">
                    <a16:creationId xmlns:a16="http://schemas.microsoft.com/office/drawing/2014/main" id="{179745CC-3B87-4A5D-9DAA-D26C42003CD6}"/>
                  </a:ext>
                </a:extLst>
              </p:cNvPr>
              <p:cNvSpPr txBox="1"/>
              <p:nvPr/>
            </p:nvSpPr>
            <p:spPr>
              <a:xfrm>
                <a:off x="8022399" y="4068707"/>
                <a:ext cx="476052" cy="215444"/>
              </a:xfrm>
              <a:prstGeom prst="rect">
                <a:avLst/>
              </a:prstGeom>
              <a:solidFill>
                <a:srgbClr val="FF0000">
                  <a:alpha val="50196"/>
                </a:srgbClr>
              </a:solidFill>
            </p:spPr>
            <p:txBody>
              <a:bodyPr wrap="square" lIns="0" tIns="0" rIns="0" bIns="0" rtlCol="0">
                <a:spAutoFit/>
              </a:bodyPr>
              <a:lstStyle/>
              <a:p>
                <a:pPr algn="l"/>
                <a:r>
                  <a:rPr lang="en-US" sz="1050" dirty="0">
                    <a:solidFill>
                      <a:schemeClr val="bg1"/>
                    </a:solidFill>
                  </a:rPr>
                  <a:t>bus</a:t>
                </a:r>
              </a:p>
            </p:txBody>
          </p:sp>
          <p:sp>
            <p:nvSpPr>
              <p:cNvPr id="63" name="TextBox 62">
                <a:extLst>
                  <a:ext uri="{FF2B5EF4-FFF2-40B4-BE49-F238E27FC236}">
                    <a16:creationId xmlns:a16="http://schemas.microsoft.com/office/drawing/2014/main" id="{60C9D423-C217-4428-96AA-916144B0717B}"/>
                  </a:ext>
                </a:extLst>
              </p:cNvPr>
              <p:cNvSpPr txBox="1"/>
              <p:nvPr/>
            </p:nvSpPr>
            <p:spPr>
              <a:xfrm>
                <a:off x="8021654" y="4282143"/>
                <a:ext cx="476797" cy="215444"/>
              </a:xfrm>
              <a:prstGeom prst="rect">
                <a:avLst/>
              </a:prstGeom>
              <a:solidFill>
                <a:schemeClr val="accent1">
                  <a:alpha val="50196"/>
                </a:schemeClr>
              </a:solidFill>
            </p:spPr>
            <p:txBody>
              <a:bodyPr wrap="square" lIns="0" tIns="0" rIns="0" bIns="0" rtlCol="0">
                <a:spAutoFit/>
              </a:bodyPr>
              <a:lstStyle/>
              <a:p>
                <a:pPr algn="l"/>
                <a:r>
                  <a:rPr lang="en-US" sz="1050" dirty="0">
                    <a:solidFill>
                      <a:schemeClr val="bg1"/>
                    </a:solidFill>
                  </a:rPr>
                  <a:t>car</a:t>
                </a:r>
              </a:p>
            </p:txBody>
          </p:sp>
          <p:sp>
            <p:nvSpPr>
              <p:cNvPr id="64" name="TextBox 63">
                <a:extLst>
                  <a:ext uri="{FF2B5EF4-FFF2-40B4-BE49-F238E27FC236}">
                    <a16:creationId xmlns:a16="http://schemas.microsoft.com/office/drawing/2014/main" id="{837EB067-0180-4951-9E9E-31D68A35E299}"/>
                  </a:ext>
                </a:extLst>
              </p:cNvPr>
              <p:cNvSpPr txBox="1"/>
              <p:nvPr/>
            </p:nvSpPr>
            <p:spPr>
              <a:xfrm>
                <a:off x="8021655" y="4493123"/>
                <a:ext cx="446704" cy="215444"/>
              </a:xfrm>
              <a:prstGeom prst="rect">
                <a:avLst/>
              </a:prstGeom>
              <a:solidFill>
                <a:schemeClr val="accent3">
                  <a:lumMod val="40000"/>
                  <a:lumOff val="60000"/>
                  <a:alpha val="50196"/>
                </a:schemeClr>
              </a:solidFill>
            </p:spPr>
            <p:txBody>
              <a:bodyPr wrap="none" lIns="0" tIns="0" rIns="0" bIns="0" rtlCol="0">
                <a:spAutoFit/>
              </a:bodyPr>
              <a:lstStyle/>
              <a:p>
                <a:pPr algn="l"/>
                <a:r>
                  <a:rPr lang="en-US" sz="1050" dirty="0">
                    <a:solidFill>
                      <a:schemeClr val="bg1"/>
                    </a:solidFill>
                  </a:rPr>
                  <a:t>cyclist</a:t>
                </a:r>
              </a:p>
            </p:txBody>
          </p:sp>
        </p:grpSp>
        <p:sp>
          <p:nvSpPr>
            <p:cNvPr id="76" name="TextBox 75">
              <a:extLst>
                <a:ext uri="{FF2B5EF4-FFF2-40B4-BE49-F238E27FC236}">
                  <a16:creationId xmlns:a16="http://schemas.microsoft.com/office/drawing/2014/main" id="{6B86B136-3046-4EA1-8DF8-716E405DBFED}"/>
                </a:ext>
              </a:extLst>
            </p:cNvPr>
            <p:cNvSpPr txBox="1"/>
            <p:nvPr/>
          </p:nvSpPr>
          <p:spPr>
            <a:xfrm>
              <a:off x="8533896" y="1239252"/>
              <a:ext cx="2224285"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Semantic Segmentation</a:t>
              </a:r>
            </a:p>
          </p:txBody>
        </p:sp>
      </p:grpSp>
      <p:grpSp>
        <p:nvGrpSpPr>
          <p:cNvPr id="24" name="Image Analysis">
            <a:extLst>
              <a:ext uri="{FF2B5EF4-FFF2-40B4-BE49-F238E27FC236}">
                <a16:creationId xmlns:a16="http://schemas.microsoft.com/office/drawing/2014/main" id="{E8444F93-A2F5-4354-9B85-745328C1D550}"/>
              </a:ext>
            </a:extLst>
          </p:cNvPr>
          <p:cNvGrpSpPr/>
          <p:nvPr/>
        </p:nvGrpSpPr>
        <p:grpSpPr>
          <a:xfrm>
            <a:off x="352638" y="3040396"/>
            <a:ext cx="2698884" cy="2024827"/>
            <a:chOff x="470184" y="4053861"/>
            <a:chExt cx="3598512" cy="2699769"/>
          </a:xfrm>
        </p:grpSpPr>
        <p:grpSp>
          <p:nvGrpSpPr>
            <p:cNvPr id="13" name="Group 12">
              <a:extLst>
                <a:ext uri="{FF2B5EF4-FFF2-40B4-BE49-F238E27FC236}">
                  <a16:creationId xmlns:a16="http://schemas.microsoft.com/office/drawing/2014/main" id="{F7A0E8FD-F71A-462A-B6A7-D6B80CDF5FFD}"/>
                </a:ext>
              </a:extLst>
            </p:cNvPr>
            <p:cNvGrpSpPr/>
            <p:nvPr/>
          </p:nvGrpSpPr>
          <p:grpSpPr>
            <a:xfrm>
              <a:off x="470184" y="4343963"/>
              <a:ext cx="3598512" cy="2409667"/>
              <a:chOff x="454652" y="4083360"/>
              <a:chExt cx="3598512" cy="2409667"/>
            </a:xfrm>
          </p:grpSpPr>
          <p:pic>
            <p:nvPicPr>
              <p:cNvPr id="5" name="Picture 4" descr="A person with a dog on a street">
                <a:extLst>
                  <a:ext uri="{FF2B5EF4-FFF2-40B4-BE49-F238E27FC236}">
                    <a16:creationId xmlns:a16="http://schemas.microsoft.com/office/drawing/2014/main" id="{E192D4DA-D536-4486-A5EB-0E7107189E0A}"/>
                  </a:ext>
                </a:extLst>
              </p:cNvPr>
              <p:cNvPicPr>
                <a:picLocks noChangeAspect="1"/>
              </p:cNvPicPr>
              <p:nvPr/>
            </p:nvPicPr>
            <p:blipFill>
              <a:blip r:embed="rId3"/>
              <a:stretch>
                <a:fillRect/>
              </a:stretch>
            </p:blipFill>
            <p:spPr>
              <a:xfrm>
                <a:off x="457419" y="4083360"/>
                <a:ext cx="3595745" cy="2396564"/>
              </a:xfrm>
              <a:prstGeom prst="rect">
                <a:avLst/>
              </a:prstGeom>
            </p:spPr>
          </p:pic>
          <p:sp>
            <p:nvSpPr>
              <p:cNvPr id="12" name="TextBox 11">
                <a:extLst>
                  <a:ext uri="{FF2B5EF4-FFF2-40B4-BE49-F238E27FC236}">
                    <a16:creationId xmlns:a16="http://schemas.microsoft.com/office/drawing/2014/main" id="{4F7BB6B2-AFA0-403D-93EF-66B851323108}"/>
                  </a:ext>
                </a:extLst>
              </p:cNvPr>
              <p:cNvSpPr txBox="1"/>
              <p:nvPr/>
            </p:nvSpPr>
            <p:spPr>
              <a:xfrm>
                <a:off x="454652" y="6185251"/>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A person with a dog on a street</a:t>
                </a:r>
              </a:p>
            </p:txBody>
          </p:sp>
        </p:grpSp>
        <p:sp>
          <p:nvSpPr>
            <p:cNvPr id="77" name="TextBox 76">
              <a:extLst>
                <a:ext uri="{FF2B5EF4-FFF2-40B4-BE49-F238E27FC236}">
                  <a16:creationId xmlns:a16="http://schemas.microsoft.com/office/drawing/2014/main" id="{BC144719-0D07-4488-BCFD-606567D9F216}"/>
                </a:ext>
              </a:extLst>
            </p:cNvPr>
            <p:cNvSpPr txBox="1"/>
            <p:nvPr/>
          </p:nvSpPr>
          <p:spPr>
            <a:xfrm>
              <a:off x="1513175" y="4053861"/>
              <a:ext cx="1380977"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Image Analysis</a:t>
              </a:r>
            </a:p>
          </p:txBody>
        </p:sp>
      </p:grpSp>
      <p:grpSp>
        <p:nvGrpSpPr>
          <p:cNvPr id="25" name="Face Detection and Recognition">
            <a:extLst>
              <a:ext uri="{FF2B5EF4-FFF2-40B4-BE49-F238E27FC236}">
                <a16:creationId xmlns:a16="http://schemas.microsoft.com/office/drawing/2014/main" id="{013CA375-084D-47BD-8CAB-E4F9C07A5D4B}"/>
              </a:ext>
            </a:extLst>
          </p:cNvPr>
          <p:cNvGrpSpPr/>
          <p:nvPr/>
        </p:nvGrpSpPr>
        <p:grpSpPr>
          <a:xfrm>
            <a:off x="3147093" y="3038275"/>
            <a:ext cx="2696134" cy="2017121"/>
            <a:chOff x="4196124" y="4051032"/>
            <a:chExt cx="3594845" cy="2689495"/>
          </a:xfrm>
        </p:grpSpPr>
        <p:grpSp>
          <p:nvGrpSpPr>
            <p:cNvPr id="15" name="Group 14">
              <a:extLst>
                <a:ext uri="{FF2B5EF4-FFF2-40B4-BE49-F238E27FC236}">
                  <a16:creationId xmlns:a16="http://schemas.microsoft.com/office/drawing/2014/main" id="{F3863159-CD1F-4C9B-80A0-02AF31842F5C}"/>
                </a:ext>
              </a:extLst>
            </p:cNvPr>
            <p:cNvGrpSpPr/>
            <p:nvPr/>
          </p:nvGrpSpPr>
          <p:grpSpPr>
            <a:xfrm>
              <a:off x="4196124" y="4343963"/>
              <a:ext cx="3594845" cy="2396564"/>
              <a:chOff x="4180592" y="4083360"/>
              <a:chExt cx="3594845" cy="2396564"/>
            </a:xfrm>
          </p:grpSpPr>
          <p:pic>
            <p:nvPicPr>
              <p:cNvPr id="9" name="Picture 8" descr="A group of people walking on a sidewalk">
                <a:extLst>
                  <a:ext uri="{FF2B5EF4-FFF2-40B4-BE49-F238E27FC236}">
                    <a16:creationId xmlns:a16="http://schemas.microsoft.com/office/drawing/2014/main" id="{41CDD009-472A-4CAC-BC63-CBC939B79084}"/>
                  </a:ext>
                </a:extLst>
              </p:cNvPr>
              <p:cNvPicPr>
                <a:picLocks noChangeAspect="1"/>
              </p:cNvPicPr>
              <p:nvPr/>
            </p:nvPicPr>
            <p:blipFill>
              <a:blip r:embed="rId5"/>
              <a:stretch>
                <a:fillRect/>
              </a:stretch>
            </p:blipFill>
            <p:spPr>
              <a:xfrm>
                <a:off x="4180592" y="4083360"/>
                <a:ext cx="3594845" cy="2396564"/>
              </a:xfrm>
              <a:prstGeom prst="rect">
                <a:avLst/>
              </a:prstGeom>
            </p:spPr>
          </p:pic>
          <p:sp>
            <p:nvSpPr>
              <p:cNvPr id="14" name="Rectangle 13">
                <a:extLst>
                  <a:ext uri="{FF2B5EF4-FFF2-40B4-BE49-F238E27FC236}">
                    <a16:creationId xmlns:a16="http://schemas.microsoft.com/office/drawing/2014/main" id="{10DC50EB-1F3D-4223-BCC7-C662F3689767}"/>
                  </a:ext>
                </a:extLst>
              </p:cNvPr>
              <p:cNvSpPr/>
              <p:nvPr/>
            </p:nvSpPr>
            <p:spPr bwMode="auto">
              <a:xfrm>
                <a:off x="6068225" y="4949825"/>
                <a:ext cx="180175" cy="238125"/>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2C4B3AFD-5299-480E-AD1C-B2C175BC64DE}"/>
                  </a:ext>
                </a:extLst>
              </p:cNvPr>
              <p:cNvSpPr/>
              <p:nvPr/>
            </p:nvSpPr>
            <p:spPr bwMode="auto">
              <a:xfrm>
                <a:off x="6349388" y="5036529"/>
                <a:ext cx="156188" cy="206484"/>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90D8929C-048E-439E-90CD-41E10A3DFC67}"/>
                  </a:ext>
                </a:extLst>
              </p:cNvPr>
              <p:cNvSpPr/>
              <p:nvPr/>
            </p:nvSpPr>
            <p:spPr bwMode="auto">
              <a:xfrm>
                <a:off x="5226050" y="5036528"/>
                <a:ext cx="133350" cy="18634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9B46AD67-58B2-4280-ADB9-F795FECF4450}"/>
                  </a:ext>
                </a:extLst>
              </p:cNvPr>
              <p:cNvSpPr/>
              <p:nvPr/>
            </p:nvSpPr>
            <p:spPr bwMode="auto">
              <a:xfrm>
                <a:off x="4383875" y="5149839"/>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A221356D-AEAA-4D94-A137-9F65C31E6453}"/>
                  </a:ext>
                </a:extLst>
              </p:cNvPr>
              <p:cNvSpPr/>
              <p:nvPr/>
            </p:nvSpPr>
            <p:spPr bwMode="auto">
              <a:xfrm>
                <a:off x="4613361" y="5250216"/>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E167FD0D-7BA6-43DF-ABA7-2CE51C9222F5}"/>
                  </a:ext>
                </a:extLst>
              </p:cNvPr>
              <p:cNvSpPr/>
              <p:nvPr/>
            </p:nvSpPr>
            <p:spPr bwMode="auto">
              <a:xfrm>
                <a:off x="4825646" y="5200682"/>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3420E188-1C86-45BC-A1A9-ADC780AF7720}"/>
                </a:ext>
              </a:extLst>
            </p:cNvPr>
            <p:cNvSpPr txBox="1"/>
            <p:nvPr/>
          </p:nvSpPr>
          <p:spPr>
            <a:xfrm>
              <a:off x="4532877" y="4051032"/>
              <a:ext cx="2769049"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Face Detection &amp; Recognition</a:t>
              </a:r>
            </a:p>
          </p:txBody>
        </p:sp>
      </p:grpSp>
      <p:grpSp>
        <p:nvGrpSpPr>
          <p:cNvPr id="26" name="Optical Character Recognition">
            <a:extLst>
              <a:ext uri="{FF2B5EF4-FFF2-40B4-BE49-F238E27FC236}">
                <a16:creationId xmlns:a16="http://schemas.microsoft.com/office/drawing/2014/main" id="{5CC69D7C-00D9-4CF2-94A0-53F67908293B}"/>
              </a:ext>
            </a:extLst>
          </p:cNvPr>
          <p:cNvGrpSpPr/>
          <p:nvPr/>
        </p:nvGrpSpPr>
        <p:grpSpPr>
          <a:xfrm>
            <a:off x="5928790" y="3038275"/>
            <a:ext cx="2704008" cy="2033163"/>
            <a:chOff x="7905053" y="4051032"/>
            <a:chExt cx="3605344" cy="2710884"/>
          </a:xfrm>
        </p:grpSpPr>
        <p:grpSp>
          <p:nvGrpSpPr>
            <p:cNvPr id="19" name="Group 18">
              <a:extLst>
                <a:ext uri="{FF2B5EF4-FFF2-40B4-BE49-F238E27FC236}">
                  <a16:creationId xmlns:a16="http://schemas.microsoft.com/office/drawing/2014/main" id="{2B4CC450-32B7-44F3-A3CD-AEEB596E1F24}"/>
                </a:ext>
              </a:extLst>
            </p:cNvPr>
            <p:cNvGrpSpPr/>
            <p:nvPr/>
          </p:nvGrpSpPr>
          <p:grpSpPr>
            <a:xfrm>
              <a:off x="7905053" y="4343525"/>
              <a:ext cx="3605344" cy="2418391"/>
              <a:chOff x="7889521" y="4082922"/>
              <a:chExt cx="3605344" cy="2418391"/>
            </a:xfrm>
          </p:grpSpPr>
          <p:grpSp>
            <p:nvGrpSpPr>
              <p:cNvPr id="18" name="Group 17">
                <a:extLst>
                  <a:ext uri="{FF2B5EF4-FFF2-40B4-BE49-F238E27FC236}">
                    <a16:creationId xmlns:a16="http://schemas.microsoft.com/office/drawing/2014/main" id="{309AD2F4-7D78-4547-A67A-1A556B980567}"/>
                  </a:ext>
                </a:extLst>
              </p:cNvPr>
              <p:cNvGrpSpPr/>
              <p:nvPr/>
            </p:nvGrpSpPr>
            <p:grpSpPr>
              <a:xfrm>
                <a:off x="7889521" y="4082922"/>
                <a:ext cx="3605344" cy="2418391"/>
                <a:chOff x="7889521" y="4082922"/>
                <a:chExt cx="3605344" cy="2418391"/>
              </a:xfrm>
            </p:grpSpPr>
            <p:pic>
              <p:nvPicPr>
                <p:cNvPr id="7" name="Picture 6" descr="A building with a sign">
                  <a:extLst>
                    <a:ext uri="{FF2B5EF4-FFF2-40B4-BE49-F238E27FC236}">
                      <a16:creationId xmlns:a16="http://schemas.microsoft.com/office/drawing/2014/main" id="{65997DDD-FF73-47CA-8E99-A3A687A0D971}"/>
                    </a:ext>
                  </a:extLst>
                </p:cNvPr>
                <p:cNvPicPr>
                  <a:picLocks noChangeAspect="1"/>
                </p:cNvPicPr>
                <p:nvPr/>
              </p:nvPicPr>
              <p:blipFill>
                <a:blip r:embed="rId6"/>
                <a:stretch>
                  <a:fillRect/>
                </a:stretch>
              </p:blipFill>
              <p:spPr>
                <a:xfrm>
                  <a:off x="7899786" y="4082922"/>
                  <a:ext cx="3595079" cy="2397002"/>
                </a:xfrm>
                <a:prstGeom prst="rect">
                  <a:avLst/>
                </a:prstGeom>
              </p:spPr>
            </p:pic>
            <p:sp>
              <p:nvSpPr>
                <p:cNvPr id="17" name="TextBox 16">
                  <a:extLst>
                    <a:ext uri="{FF2B5EF4-FFF2-40B4-BE49-F238E27FC236}">
                      <a16:creationId xmlns:a16="http://schemas.microsoft.com/office/drawing/2014/main" id="{715B7F8F-ED60-44A4-887C-EB3A24EE0563}"/>
                    </a:ext>
                  </a:extLst>
                </p:cNvPr>
                <p:cNvSpPr txBox="1"/>
                <p:nvPr/>
              </p:nvSpPr>
              <p:spPr>
                <a:xfrm>
                  <a:off x="7889521" y="6193537"/>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The Toronto Dominion Bank</a:t>
                  </a:r>
                </a:p>
              </p:txBody>
            </p:sp>
          </p:grpSp>
          <p:sp>
            <p:nvSpPr>
              <p:cNvPr id="16" name="Rectangle 15">
                <a:extLst>
                  <a:ext uri="{FF2B5EF4-FFF2-40B4-BE49-F238E27FC236}">
                    <a16:creationId xmlns:a16="http://schemas.microsoft.com/office/drawing/2014/main" id="{2312C3CE-293E-4A04-9119-A2B7727E1461}"/>
                  </a:ext>
                </a:extLst>
              </p:cNvPr>
              <p:cNvSpPr/>
              <p:nvPr/>
            </p:nvSpPr>
            <p:spPr bwMode="auto">
              <a:xfrm rot="225824">
                <a:off x="9849072" y="5534332"/>
                <a:ext cx="1243013" cy="125935"/>
              </a:xfrm>
              <a:prstGeom prst="rect">
                <a:avLst/>
              </a:prstGeom>
              <a:noFill/>
              <a:ln w="28575">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E3DF5B11-1BB3-4A20-B5E2-34F9CC6BF240}"/>
                  </a:ext>
                </a:extLst>
              </p:cNvPr>
              <p:cNvSpPr/>
              <p:nvPr/>
            </p:nvSpPr>
            <p:spPr bwMode="auto">
              <a:xfrm rot="21227951">
                <a:off x="8680894" y="5530426"/>
                <a:ext cx="1038372" cy="199941"/>
              </a:xfrm>
              <a:prstGeom prst="rect">
                <a:avLst/>
              </a:prstGeom>
              <a:noFill/>
              <a:ln w="28575">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extBox 78">
              <a:extLst>
                <a:ext uri="{FF2B5EF4-FFF2-40B4-BE49-F238E27FC236}">
                  <a16:creationId xmlns:a16="http://schemas.microsoft.com/office/drawing/2014/main" id="{897F8FB3-A632-4364-AC1F-2C79F3343CA8}"/>
                </a:ext>
              </a:extLst>
            </p:cNvPr>
            <p:cNvSpPr txBox="1"/>
            <p:nvPr/>
          </p:nvSpPr>
          <p:spPr>
            <a:xfrm>
              <a:off x="8223810" y="4051032"/>
              <a:ext cx="2796749"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Optical Character Recognition</a:t>
              </a:r>
            </a:p>
          </p:txBody>
        </p:sp>
      </p:grpSp>
    </p:spTree>
    <p:extLst>
      <p:ext uri="{BB962C8B-B14F-4D97-AF65-F5344CB8AC3E}">
        <p14:creationId xmlns:p14="http://schemas.microsoft.com/office/powerpoint/2010/main" val="3666619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2</a:t>
            </a:r>
            <a:br>
              <a:rPr lang="en-US" dirty="0"/>
            </a:br>
            <a:r>
              <a:rPr lang="en-US" sz="3000" dirty="0">
                <a:solidFill>
                  <a:schemeClr val="accent2"/>
                </a:solidFill>
              </a:rPr>
              <a:t>Computer Vision in Azure</a:t>
            </a:r>
            <a:br>
              <a:rPr lang="en-US" dirty="0"/>
            </a:br>
            <a:endParaRPr lang="en-US" dirty="0"/>
          </a:p>
        </p:txBody>
      </p:sp>
      <p:pic>
        <p:nvPicPr>
          <p:cNvPr id="3" name="Graphic 2">
            <a:extLst>
              <a:ext uri="{FF2B5EF4-FFF2-40B4-BE49-F238E27FC236}">
                <a16:creationId xmlns:a16="http://schemas.microsoft.com/office/drawing/2014/main" id="{CC797355-DD9A-438D-BF8D-4653D83BE5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214" y="3560304"/>
            <a:ext cx="2189739" cy="1293421"/>
          </a:xfrm>
          <a:prstGeom prst="rect">
            <a:avLst/>
          </a:prstGeom>
        </p:spPr>
      </p:pic>
    </p:spTree>
    <p:extLst>
      <p:ext uri="{BB962C8B-B14F-4D97-AF65-F5344CB8AC3E}">
        <p14:creationId xmlns:p14="http://schemas.microsoft.com/office/powerpoint/2010/main" val="56940560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loud">
            <a:extLst>
              <a:ext uri="{FF2B5EF4-FFF2-40B4-BE49-F238E27FC236}">
                <a16:creationId xmlns:a16="http://schemas.microsoft.com/office/drawing/2014/main" id="{79557B63-2586-4280-AC0C-CA9B81D178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6852" y="758399"/>
            <a:ext cx="3468902" cy="3468902"/>
          </a:xfrm>
          <a:prstGeom prst="rect">
            <a:avLst/>
          </a:prstGeom>
        </p:spPr>
      </p:pic>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p:txBody>
          <a:bodyPr/>
          <a:lstStyle/>
          <a:p>
            <a:r>
              <a:rPr lang="en-US" dirty="0"/>
              <a:t>Cognitive Services</a:t>
            </a:r>
          </a:p>
        </p:txBody>
      </p:sp>
      <p:sp>
        <p:nvSpPr>
          <p:cNvPr id="3" name="Text Placeholder 2">
            <a:extLst>
              <a:ext uri="{FF2B5EF4-FFF2-40B4-BE49-F238E27FC236}">
                <a16:creationId xmlns:a16="http://schemas.microsoft.com/office/drawing/2014/main" id="{1F78FBD8-9045-4AEE-AC6E-5CDD0A15C2CA}"/>
              </a:ext>
            </a:extLst>
          </p:cNvPr>
          <p:cNvSpPr>
            <a:spLocks noGrp="1"/>
          </p:cNvSpPr>
          <p:nvPr>
            <p:ph type="body" sz="quarter" idx="10"/>
          </p:nvPr>
        </p:nvSpPr>
        <p:spPr>
          <a:xfrm>
            <a:off x="106539" y="750387"/>
            <a:ext cx="8263890" cy="2382191"/>
          </a:xfrm>
        </p:spPr>
        <p:txBody>
          <a:bodyPr/>
          <a:lstStyle/>
          <a:p>
            <a:pPr marL="342900" indent="-342900">
              <a:buFont typeface="Arial" panose="020B0604020202020204" pitchFamily="34" charset="0"/>
              <a:buChar char="•"/>
            </a:pPr>
            <a:r>
              <a:rPr lang="en-US" sz="2400" dirty="0"/>
              <a:t>AI application resources in an Azure subscription:</a:t>
            </a:r>
          </a:p>
          <a:p>
            <a:pPr marL="514350" lvl="1" indent="-342900">
              <a:buFont typeface="Arial" panose="020B0604020202020204" pitchFamily="34" charset="0"/>
              <a:buChar char="•"/>
            </a:pPr>
            <a:r>
              <a:rPr lang="en-US" sz="2000" dirty="0"/>
              <a:t>Standalone resources for specific services</a:t>
            </a:r>
          </a:p>
          <a:p>
            <a:pPr marL="514350" lvl="1" indent="-342900">
              <a:buFont typeface="Arial" panose="020B0604020202020204" pitchFamily="34" charset="0"/>
              <a:buChar char="•"/>
            </a:pPr>
            <a:r>
              <a:rPr lang="en-US" sz="2000" dirty="0"/>
              <a:t>General </a:t>
            </a:r>
            <a:r>
              <a:rPr lang="en-US" sz="2000" i="1" dirty="0"/>
              <a:t>Cognitive Services </a:t>
            </a:r>
            <a:r>
              <a:rPr lang="en-US" sz="2000" dirty="0"/>
              <a:t>resource for multiple services</a:t>
            </a:r>
          </a:p>
          <a:p>
            <a:pPr marL="342900" indent="-342900">
              <a:buFont typeface="Arial" panose="020B0604020202020204" pitchFamily="34" charset="0"/>
              <a:buChar char="•"/>
            </a:pPr>
            <a:r>
              <a:rPr lang="en-US" sz="2400" dirty="0"/>
              <a:t>Consumed by applications via:</a:t>
            </a:r>
          </a:p>
          <a:p>
            <a:pPr marL="514350" lvl="1" indent="-342900">
              <a:buFont typeface="Arial" panose="020B0604020202020204" pitchFamily="34" charset="0"/>
              <a:buChar char="•"/>
            </a:pPr>
            <a:r>
              <a:rPr lang="en-US" sz="2000" dirty="0"/>
              <a:t>A REST endpoint (https:// address)</a:t>
            </a:r>
          </a:p>
          <a:p>
            <a:pPr marL="514350" lvl="1" indent="-342900">
              <a:buFont typeface="Arial" panose="020B0604020202020204" pitchFamily="34" charset="0"/>
              <a:buChar char="•"/>
            </a:pPr>
            <a:r>
              <a:rPr lang="en-US" sz="2000" dirty="0"/>
              <a:t>An authentication key</a:t>
            </a:r>
          </a:p>
        </p:txBody>
      </p:sp>
      <p:pic>
        <p:nvPicPr>
          <p:cNvPr id="5" name="Graphic 4" descr="Gears">
            <a:extLst>
              <a:ext uri="{FF2B5EF4-FFF2-40B4-BE49-F238E27FC236}">
                <a16:creationId xmlns:a16="http://schemas.microsoft.com/office/drawing/2014/main" id="{09E5F1FB-8F47-40E7-9175-F7CCF3D5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4332" y="2357836"/>
            <a:ext cx="685800" cy="685800"/>
          </a:xfrm>
          <a:prstGeom prst="rect">
            <a:avLst/>
          </a:prstGeom>
        </p:spPr>
      </p:pic>
      <p:pic>
        <p:nvPicPr>
          <p:cNvPr id="9" name="Graphic 8" descr="Browser window">
            <a:extLst>
              <a:ext uri="{FF2B5EF4-FFF2-40B4-BE49-F238E27FC236}">
                <a16:creationId xmlns:a16="http://schemas.microsoft.com/office/drawing/2014/main" id="{3CE25FDE-3668-4264-8641-3FCE4D3668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5517" y="3611353"/>
            <a:ext cx="1563521" cy="1563521"/>
          </a:xfrm>
          <a:prstGeom prst="rect">
            <a:avLst/>
          </a:prstGeom>
        </p:spPr>
      </p:pic>
      <p:cxnSp>
        <p:nvCxnSpPr>
          <p:cNvPr id="16" name="Connector: Elbow 15">
            <a:extLst>
              <a:ext uri="{FF2B5EF4-FFF2-40B4-BE49-F238E27FC236}">
                <a16:creationId xmlns:a16="http://schemas.microsoft.com/office/drawing/2014/main" id="{23214DE2-159F-4884-8F9D-859904F5E399}"/>
              </a:ext>
            </a:extLst>
          </p:cNvPr>
          <p:cNvCxnSpPr>
            <a:cxnSpLocks/>
            <a:stCxn id="9" idx="3"/>
          </p:cNvCxnSpPr>
          <p:nvPr/>
        </p:nvCxnSpPr>
        <p:spPr>
          <a:xfrm flipV="1">
            <a:off x="6469038" y="3751908"/>
            <a:ext cx="885399" cy="641205"/>
          </a:xfrm>
          <a:prstGeom prst="bentConnector3">
            <a:avLst>
              <a:gd name="adj1" fmla="val 100289"/>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B622450-9C94-4D31-A579-FEAA405BA262}"/>
              </a:ext>
            </a:extLst>
          </p:cNvPr>
          <p:cNvGrpSpPr/>
          <p:nvPr/>
        </p:nvGrpSpPr>
        <p:grpSpPr>
          <a:xfrm>
            <a:off x="6644720" y="3726872"/>
            <a:ext cx="1813676" cy="534035"/>
            <a:chOff x="8859626" y="4930103"/>
            <a:chExt cx="2418235" cy="712047"/>
          </a:xfrm>
        </p:grpSpPr>
        <p:sp>
          <p:nvSpPr>
            <p:cNvPr id="19" name="TextBox 18">
              <a:extLst>
                <a:ext uri="{FF2B5EF4-FFF2-40B4-BE49-F238E27FC236}">
                  <a16:creationId xmlns:a16="http://schemas.microsoft.com/office/drawing/2014/main" id="{BC451F46-D7BB-446D-AE1B-EF691BC77E3A}"/>
                </a:ext>
              </a:extLst>
            </p:cNvPr>
            <p:cNvSpPr txBox="1"/>
            <p:nvPr/>
          </p:nvSpPr>
          <p:spPr>
            <a:xfrm>
              <a:off x="9137446" y="5321677"/>
              <a:ext cx="2140415" cy="307776"/>
            </a:xfrm>
            <a:prstGeom prst="rect">
              <a:avLst/>
            </a:prstGeom>
            <a:solidFill>
              <a:schemeClr val="bg1"/>
            </a:solidFill>
          </p:spPr>
          <p:txBody>
            <a:bodyPr wrap="none" lIns="0" tIns="0" rIns="0" bIns="0" rtlCol="0">
              <a:spAutoFit/>
            </a:bodyPr>
            <a:lstStyle/>
            <a:p>
              <a:pPr algn="l"/>
              <a:r>
                <a:rPr lang="en-US" sz="1500" dirty="0">
                  <a:gradFill>
                    <a:gsLst>
                      <a:gs pos="2917">
                        <a:schemeClr val="tx1"/>
                      </a:gs>
                      <a:gs pos="30000">
                        <a:schemeClr val="tx1"/>
                      </a:gs>
                    </a:gsLst>
                    <a:lin ang="5400000" scaled="0"/>
                  </a:gradFill>
                </a:rPr>
                <a:t>abc-1234-efg-5678…</a:t>
              </a:r>
            </a:p>
          </p:txBody>
        </p:sp>
        <p:pic>
          <p:nvPicPr>
            <p:cNvPr id="21" name="Graphic 20" descr="Key">
              <a:extLst>
                <a:ext uri="{FF2B5EF4-FFF2-40B4-BE49-F238E27FC236}">
                  <a16:creationId xmlns:a16="http://schemas.microsoft.com/office/drawing/2014/main" id="{640FE437-4258-41AD-843C-3ADCEA0B5E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9626" y="4930103"/>
              <a:ext cx="712047" cy="712047"/>
            </a:xfrm>
            <a:prstGeom prst="rect">
              <a:avLst/>
            </a:prstGeom>
          </p:spPr>
        </p:pic>
      </p:grpSp>
      <p:grpSp>
        <p:nvGrpSpPr>
          <p:cNvPr id="24" name="Group 23">
            <a:extLst>
              <a:ext uri="{FF2B5EF4-FFF2-40B4-BE49-F238E27FC236}">
                <a16:creationId xmlns:a16="http://schemas.microsoft.com/office/drawing/2014/main" id="{C8F16774-9BD9-41D8-8FE4-01BF7FA20116}"/>
              </a:ext>
            </a:extLst>
          </p:cNvPr>
          <p:cNvGrpSpPr/>
          <p:nvPr/>
        </p:nvGrpSpPr>
        <p:grpSpPr>
          <a:xfrm>
            <a:off x="7354439" y="3043636"/>
            <a:ext cx="1463109" cy="647816"/>
            <a:chOff x="9805916" y="4058181"/>
            <a:chExt cx="1950811" cy="863754"/>
          </a:xfrm>
        </p:grpSpPr>
        <p:cxnSp>
          <p:nvCxnSpPr>
            <p:cNvPr id="12" name="Straight Arrow Connector 11">
              <a:extLst>
                <a:ext uri="{FF2B5EF4-FFF2-40B4-BE49-F238E27FC236}">
                  <a16:creationId xmlns:a16="http://schemas.microsoft.com/office/drawing/2014/main" id="{A1D3DFD9-0ED1-464D-B018-45604432DCAF}"/>
                </a:ext>
              </a:extLst>
            </p:cNvPr>
            <p:cNvCxnSpPr>
              <a:stCxn id="5" idx="2"/>
            </p:cNvCxnSpPr>
            <p:nvPr/>
          </p:nvCxnSpPr>
          <p:spPr>
            <a:xfrm flipH="1">
              <a:off x="9805916" y="4058181"/>
              <a:ext cx="17060" cy="745831"/>
            </a:xfrm>
            <a:prstGeom prst="straightConnector1">
              <a:avLst/>
            </a:prstGeom>
            <a:ln w="571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7F8928D-FDC4-4649-9B02-7653599595D8}"/>
                </a:ext>
              </a:extLst>
            </p:cNvPr>
            <p:cNvSpPr txBox="1"/>
            <p:nvPr/>
          </p:nvSpPr>
          <p:spPr>
            <a:xfrm>
              <a:off x="10003939" y="4614159"/>
              <a:ext cx="1752788" cy="307776"/>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https://eastus/...</a:t>
              </a:r>
            </a:p>
          </p:txBody>
        </p:sp>
      </p:grpSp>
    </p:spTree>
    <p:extLst>
      <p:ext uri="{BB962C8B-B14F-4D97-AF65-F5344CB8AC3E}">
        <p14:creationId xmlns:p14="http://schemas.microsoft.com/office/powerpoint/2010/main" val="41580406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Image Analysis with the </a:t>
            </a:r>
            <a:r>
              <a:rPr lang="en-US" i="1" dirty="0"/>
              <a:t>Computer Vision </a:t>
            </a:r>
            <a:r>
              <a:rPr lang="en-US" dirty="0"/>
              <a:t>Service</a:t>
            </a:r>
          </a:p>
        </p:txBody>
      </p:sp>
      <p:sp>
        <p:nvSpPr>
          <p:cNvPr id="17" name="Text Placeholder 16">
            <a:extLst>
              <a:ext uri="{FF2B5EF4-FFF2-40B4-BE49-F238E27FC236}">
                <a16:creationId xmlns:a16="http://schemas.microsoft.com/office/drawing/2014/main" id="{52092BA7-A073-49D7-BA07-AA1AEBBE764D}"/>
              </a:ext>
            </a:extLst>
          </p:cNvPr>
          <p:cNvSpPr>
            <a:spLocks noGrp="1"/>
          </p:cNvSpPr>
          <p:nvPr>
            <p:ph type="body" sz="quarter" idx="10"/>
          </p:nvPr>
        </p:nvSpPr>
        <p:spPr>
          <a:xfrm>
            <a:off x="260333" y="989972"/>
            <a:ext cx="4175465" cy="2908489"/>
          </a:xfrm>
        </p:spPr>
        <p:txBody>
          <a:bodyPr>
            <a:noAutofit/>
          </a:bodyPr>
          <a:lstStyle/>
          <a:p>
            <a:r>
              <a:rPr lang="en-US" sz="2400" dirty="0"/>
              <a:t>Pre-trained computer vision model</a:t>
            </a:r>
          </a:p>
          <a:p>
            <a:r>
              <a:rPr lang="en-US" sz="2400" dirty="0"/>
              <a:t>Object detection for over 10,000 predefined classes</a:t>
            </a:r>
          </a:p>
          <a:p>
            <a:r>
              <a:rPr lang="en-US" sz="2400" dirty="0"/>
              <a:t>Image description and tag generation</a:t>
            </a:r>
          </a:p>
          <a:p>
            <a:r>
              <a:rPr lang="en-US" sz="2400" dirty="0"/>
              <a:t>Face detection and analysis</a:t>
            </a:r>
          </a:p>
          <a:p>
            <a:r>
              <a:rPr lang="en-US" sz="2400" dirty="0"/>
              <a:t>Content moderation</a:t>
            </a:r>
          </a:p>
          <a:p>
            <a:r>
              <a:rPr lang="en-US" sz="2400" dirty="0"/>
              <a:t>Text detection and OCR</a:t>
            </a:r>
          </a:p>
        </p:txBody>
      </p:sp>
      <p:pic>
        <p:nvPicPr>
          <p:cNvPr id="4" name="Picture 3" descr="A group of people walking on a sidewalk&#10;&#10;Description automatically generated">
            <a:extLst>
              <a:ext uri="{FF2B5EF4-FFF2-40B4-BE49-F238E27FC236}">
                <a16:creationId xmlns:a16="http://schemas.microsoft.com/office/drawing/2014/main" id="{8C6DF395-DE1D-4762-A9C1-C249477CA0F6}"/>
              </a:ext>
            </a:extLst>
          </p:cNvPr>
          <p:cNvPicPr>
            <a:picLocks noChangeAspect="1"/>
          </p:cNvPicPr>
          <p:nvPr/>
        </p:nvPicPr>
        <p:blipFill>
          <a:blip r:embed="rId3"/>
          <a:stretch>
            <a:fillRect/>
          </a:stretch>
        </p:blipFill>
        <p:spPr>
          <a:xfrm>
            <a:off x="4699211" y="1350580"/>
            <a:ext cx="3653683" cy="2433410"/>
          </a:xfrm>
          <a:prstGeom prst="rect">
            <a:avLst/>
          </a:prstGeom>
        </p:spPr>
      </p:pic>
      <p:grpSp>
        <p:nvGrpSpPr>
          <p:cNvPr id="16" name="Group 15">
            <a:extLst>
              <a:ext uri="{FF2B5EF4-FFF2-40B4-BE49-F238E27FC236}">
                <a16:creationId xmlns:a16="http://schemas.microsoft.com/office/drawing/2014/main" id="{350B7266-7118-409C-802B-F7C47C2E44CF}"/>
              </a:ext>
            </a:extLst>
          </p:cNvPr>
          <p:cNvGrpSpPr/>
          <p:nvPr/>
        </p:nvGrpSpPr>
        <p:grpSpPr>
          <a:xfrm>
            <a:off x="4575047" y="1677486"/>
            <a:ext cx="3931717" cy="2792928"/>
            <a:chOff x="6096000" y="1839082"/>
            <a:chExt cx="5242289" cy="3723904"/>
          </a:xfrm>
        </p:grpSpPr>
        <p:sp>
          <p:nvSpPr>
            <p:cNvPr id="5" name="TextBox 4">
              <a:extLst>
                <a:ext uri="{FF2B5EF4-FFF2-40B4-BE49-F238E27FC236}">
                  <a16:creationId xmlns:a16="http://schemas.microsoft.com/office/drawing/2014/main" id="{6FFC287C-E40B-4D35-9AC8-A895920509E8}"/>
                </a:ext>
              </a:extLst>
            </p:cNvPr>
            <p:cNvSpPr txBox="1"/>
            <p:nvPr/>
          </p:nvSpPr>
          <p:spPr>
            <a:xfrm>
              <a:off x="6096000" y="4731989"/>
              <a:ext cx="5242289" cy="830997"/>
            </a:xfrm>
            <a:prstGeom prst="rect">
              <a:avLst/>
            </a:prstGeom>
            <a:noFill/>
          </p:spPr>
          <p:txBody>
            <a:bodyPr wrap="none" lIns="0" tIns="0" rIns="0" bIns="0" rtlCol="0">
              <a:spAutoFit/>
            </a:bodyPr>
            <a:lstStyle/>
            <a:p>
              <a:pPr algn="l"/>
              <a:r>
                <a:rPr lang="en-US" sz="1350" b="1" dirty="0">
                  <a:gradFill>
                    <a:gsLst>
                      <a:gs pos="2917">
                        <a:schemeClr val="tx1"/>
                      </a:gs>
                      <a:gs pos="30000">
                        <a:schemeClr val="tx1"/>
                      </a:gs>
                    </a:gsLst>
                    <a:lin ang="5400000" scaled="0"/>
                  </a:gradFill>
                </a:rPr>
                <a:t>Caption</a:t>
              </a:r>
              <a:r>
                <a:rPr lang="en-US" sz="1350" dirty="0">
                  <a:gradFill>
                    <a:gsLst>
                      <a:gs pos="2917">
                        <a:schemeClr val="tx1"/>
                      </a:gs>
                      <a:gs pos="30000">
                        <a:schemeClr val="tx1"/>
                      </a:gs>
                    </a:gsLst>
                    <a:lin ang="5400000" scaled="0"/>
                  </a:gradFill>
                </a:rPr>
                <a:t>: a group of people walking on a sidewalk</a:t>
              </a:r>
            </a:p>
            <a:p>
              <a:pPr algn="l"/>
              <a:r>
                <a:rPr lang="en-US" sz="1350" b="1" dirty="0">
                  <a:gradFill>
                    <a:gsLst>
                      <a:gs pos="2917">
                        <a:schemeClr val="tx1"/>
                      </a:gs>
                      <a:gs pos="30000">
                        <a:schemeClr val="tx1"/>
                      </a:gs>
                    </a:gsLst>
                    <a:lin ang="5400000" scaled="0"/>
                  </a:gradFill>
                </a:rPr>
                <a:t>Tags</a:t>
              </a:r>
              <a:r>
                <a:rPr lang="en-US" sz="1350" dirty="0">
                  <a:gradFill>
                    <a:gsLst>
                      <a:gs pos="2917">
                        <a:schemeClr val="tx1"/>
                      </a:gs>
                      <a:gs pos="30000">
                        <a:schemeClr val="tx1"/>
                      </a:gs>
                    </a:gsLst>
                    <a:lin ang="5400000" scaled="0"/>
                  </a:gradFill>
                </a:rPr>
                <a:t>: building, jeans, street, outdoor, jacket, city, person</a:t>
              </a:r>
            </a:p>
            <a:p>
              <a:pPr algn="l"/>
              <a:r>
                <a:rPr lang="en-US" sz="1350" b="1" dirty="0">
                  <a:gradFill>
                    <a:gsLst>
                      <a:gs pos="2917">
                        <a:schemeClr val="tx1"/>
                      </a:gs>
                      <a:gs pos="30000">
                        <a:schemeClr val="tx1"/>
                      </a:gs>
                    </a:gsLst>
                    <a:lin ang="5400000" scaled="0"/>
                  </a:gradFill>
                </a:rPr>
                <a:t>Ratings</a:t>
              </a:r>
              <a:r>
                <a:rPr lang="en-US" sz="1350" dirty="0">
                  <a:gradFill>
                    <a:gsLst>
                      <a:gs pos="2917">
                        <a:schemeClr val="tx1"/>
                      </a:gs>
                      <a:gs pos="30000">
                        <a:schemeClr val="tx1"/>
                      </a:gs>
                    </a:gsLst>
                    <a:lin ang="5400000" scaled="0"/>
                  </a:gradFill>
                </a:rPr>
                <a:t>: Adult: False, Racy: False, Gore: False</a:t>
              </a:r>
              <a:endParaRPr lang="en-US" sz="1350" b="1" dirty="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843F4541-4689-47C2-8610-35EE4B8E7992}"/>
                </a:ext>
              </a:extLst>
            </p:cNvPr>
            <p:cNvSpPr/>
            <p:nvPr/>
          </p:nvSpPr>
          <p:spPr bwMode="auto">
            <a:xfrm>
              <a:off x="9557105" y="2023748"/>
              <a:ext cx="1016515" cy="2580743"/>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AC4396D-7BDE-4957-8A15-CCF293EF3D13}"/>
                </a:ext>
              </a:extLst>
            </p:cNvPr>
            <p:cNvSpPr/>
            <p:nvPr/>
          </p:nvSpPr>
          <p:spPr bwMode="auto">
            <a:xfrm>
              <a:off x="8452399" y="2459024"/>
              <a:ext cx="696244" cy="1685948"/>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DFCE3C0-2624-4BFC-AD51-3EE922829105}"/>
                </a:ext>
              </a:extLst>
            </p:cNvPr>
            <p:cNvSpPr/>
            <p:nvPr/>
          </p:nvSpPr>
          <p:spPr bwMode="auto">
            <a:xfrm>
              <a:off x="9691712" y="3386312"/>
              <a:ext cx="721772" cy="1153197"/>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E6A799F-4AFA-42AF-B335-495B61289973}"/>
                </a:ext>
              </a:extLst>
            </p:cNvPr>
            <p:cNvSpPr/>
            <p:nvPr/>
          </p:nvSpPr>
          <p:spPr bwMode="auto">
            <a:xfrm>
              <a:off x="9733486" y="3919063"/>
              <a:ext cx="134607" cy="485840"/>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E3930B23-6E79-4124-8976-F71ACAECAD61}"/>
                </a:ext>
              </a:extLst>
            </p:cNvPr>
            <p:cNvSpPr txBox="1"/>
            <p:nvPr/>
          </p:nvSpPr>
          <p:spPr>
            <a:xfrm>
              <a:off x="8425155" y="2274358"/>
              <a:ext cx="618547"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person</a:t>
              </a:r>
            </a:p>
          </p:txBody>
        </p:sp>
        <p:sp>
          <p:nvSpPr>
            <p:cNvPr id="11" name="TextBox 10">
              <a:extLst>
                <a:ext uri="{FF2B5EF4-FFF2-40B4-BE49-F238E27FC236}">
                  <a16:creationId xmlns:a16="http://schemas.microsoft.com/office/drawing/2014/main" id="{FE79BF25-584E-4E15-8DD6-DC899DC43F39}"/>
                </a:ext>
              </a:extLst>
            </p:cNvPr>
            <p:cNvSpPr txBox="1"/>
            <p:nvPr/>
          </p:nvSpPr>
          <p:spPr>
            <a:xfrm>
              <a:off x="9542810" y="1839082"/>
              <a:ext cx="618547"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person</a:t>
              </a:r>
            </a:p>
          </p:txBody>
        </p:sp>
        <p:sp>
          <p:nvSpPr>
            <p:cNvPr id="12" name="TextBox 11">
              <a:extLst>
                <a:ext uri="{FF2B5EF4-FFF2-40B4-BE49-F238E27FC236}">
                  <a16:creationId xmlns:a16="http://schemas.microsoft.com/office/drawing/2014/main" id="{E7E62E0C-AA57-45B5-ADC5-4F44D19181E4}"/>
                </a:ext>
              </a:extLst>
            </p:cNvPr>
            <p:cNvSpPr txBox="1"/>
            <p:nvPr/>
          </p:nvSpPr>
          <p:spPr>
            <a:xfrm>
              <a:off x="9669738" y="3209665"/>
              <a:ext cx="511679"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jeans</a:t>
              </a:r>
            </a:p>
          </p:txBody>
        </p:sp>
        <p:sp>
          <p:nvSpPr>
            <p:cNvPr id="13" name="TextBox 12">
              <a:extLst>
                <a:ext uri="{FF2B5EF4-FFF2-40B4-BE49-F238E27FC236}">
                  <a16:creationId xmlns:a16="http://schemas.microsoft.com/office/drawing/2014/main" id="{99A12190-9546-4DF7-A040-AAC4A9E594C4}"/>
                </a:ext>
              </a:extLst>
            </p:cNvPr>
            <p:cNvSpPr txBox="1"/>
            <p:nvPr/>
          </p:nvSpPr>
          <p:spPr>
            <a:xfrm>
              <a:off x="9719538" y="3716769"/>
              <a:ext cx="804011" cy="184665"/>
            </a:xfrm>
            <a:prstGeom prst="rect">
              <a:avLst/>
            </a:prstGeom>
            <a:solidFill>
              <a:srgbClr val="40CDF5"/>
            </a:solidFill>
          </p:spPr>
          <p:txBody>
            <a:bodyPr wrap="square" lIns="68580" tIns="0" rIns="68580" bIns="0" rtlCol="0">
              <a:spAutoFit/>
            </a:bodyPr>
            <a:lstStyle/>
            <a:p>
              <a:pPr algn="l"/>
              <a:r>
                <a:rPr lang="en-US" sz="900" dirty="0">
                  <a:gradFill>
                    <a:gsLst>
                      <a:gs pos="2917">
                        <a:schemeClr val="tx1"/>
                      </a:gs>
                      <a:gs pos="30000">
                        <a:schemeClr val="tx1"/>
                      </a:gs>
                    </a:gsLst>
                    <a:lin ang="5400000" scaled="0"/>
                  </a:gradFill>
                </a:rPr>
                <a:t>footwear</a:t>
              </a:r>
            </a:p>
          </p:txBody>
        </p:sp>
        <p:sp>
          <p:nvSpPr>
            <p:cNvPr id="14" name="Rectangle 13">
              <a:extLst>
                <a:ext uri="{FF2B5EF4-FFF2-40B4-BE49-F238E27FC236}">
                  <a16:creationId xmlns:a16="http://schemas.microsoft.com/office/drawing/2014/main" id="{B6182EBB-ED83-474A-A104-E65C5F3050AD}"/>
                </a:ext>
              </a:extLst>
            </p:cNvPr>
            <p:cNvSpPr/>
            <p:nvPr/>
          </p:nvSpPr>
          <p:spPr bwMode="auto">
            <a:xfrm>
              <a:off x="10069416" y="2107982"/>
              <a:ext cx="318539" cy="398626"/>
            </a:xfrm>
            <a:prstGeom prst="rect">
              <a:avLst/>
            </a:pr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BA3E51D6-32AA-4F38-8D43-6FFCC3F151D4}"/>
                </a:ext>
              </a:extLst>
            </p:cNvPr>
            <p:cNvSpPr txBox="1"/>
            <p:nvPr/>
          </p:nvSpPr>
          <p:spPr>
            <a:xfrm>
              <a:off x="9818957" y="2465446"/>
              <a:ext cx="612133" cy="184665"/>
            </a:xfrm>
            <a:prstGeom prst="rect">
              <a:avLst/>
            </a:prstGeom>
            <a:solidFill>
              <a:schemeClr val="accent3">
                <a:lumMod val="60000"/>
                <a:lumOff val="40000"/>
              </a:schemeClr>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Age 34</a:t>
              </a:r>
            </a:p>
          </p:txBody>
        </p:sp>
      </p:grpSp>
    </p:spTree>
    <p:extLst>
      <p:ext uri="{BB962C8B-B14F-4D97-AF65-F5344CB8AC3E}">
        <p14:creationId xmlns:p14="http://schemas.microsoft.com/office/powerpoint/2010/main" val="1223177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500"/>
                                        <p:tgtEl>
                                          <p:spTgt spid="1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fade">
                                      <p:cBhvr>
                                        <p:cTn id="22" dur="500"/>
                                        <p:tgtEl>
                                          <p:spTgt spid="1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animEffect transition="in" filter="fade">
                                      <p:cBhvr>
                                        <p:cTn id="25" dur="500"/>
                                        <p:tgtEl>
                                          <p:spTgt spid="17">
                                            <p:txEl>
                                              <p:pRg st="5" end="5"/>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Training Models with the </a:t>
            </a:r>
            <a:r>
              <a:rPr lang="en-US" i="1" dirty="0"/>
              <a:t>Custom Vision </a:t>
            </a:r>
            <a:r>
              <a:rPr lang="en-US" dirty="0"/>
              <a:t>Service</a:t>
            </a:r>
          </a:p>
        </p:txBody>
      </p:sp>
      <p:grpSp>
        <p:nvGrpSpPr>
          <p:cNvPr id="3" name="Group 2">
            <a:extLst>
              <a:ext uri="{FF2B5EF4-FFF2-40B4-BE49-F238E27FC236}">
                <a16:creationId xmlns:a16="http://schemas.microsoft.com/office/drawing/2014/main" id="{86F374FD-BA63-49DD-A766-83B76EBFFE94}"/>
              </a:ext>
            </a:extLst>
          </p:cNvPr>
          <p:cNvGrpSpPr/>
          <p:nvPr/>
        </p:nvGrpSpPr>
        <p:grpSpPr>
          <a:xfrm>
            <a:off x="670957" y="1349600"/>
            <a:ext cx="3621386" cy="3586586"/>
            <a:chOff x="894609" y="1799467"/>
            <a:chExt cx="4828515" cy="4782114"/>
          </a:xfrm>
        </p:grpSpPr>
        <p:pic>
          <p:nvPicPr>
            <p:cNvPr id="8" name="Picture 7" descr="A red apple sitting on a table&#10;&#10;Description automatically generated">
              <a:extLst>
                <a:ext uri="{FF2B5EF4-FFF2-40B4-BE49-F238E27FC236}">
                  <a16:creationId xmlns:a16="http://schemas.microsoft.com/office/drawing/2014/main" id="{357DB1AB-B55D-4974-BFE6-7036878E6077}"/>
                </a:ext>
              </a:extLst>
            </p:cNvPr>
            <p:cNvPicPr>
              <a:picLocks noChangeAspect="1"/>
            </p:cNvPicPr>
            <p:nvPr/>
          </p:nvPicPr>
          <p:blipFill>
            <a:blip r:embed="rId3"/>
            <a:stretch>
              <a:fillRect/>
            </a:stretch>
          </p:blipFill>
          <p:spPr>
            <a:xfrm>
              <a:off x="894611" y="2696784"/>
              <a:ext cx="2489134" cy="1866851"/>
            </a:xfrm>
            <a:prstGeom prst="rect">
              <a:avLst/>
            </a:prstGeom>
          </p:spPr>
        </p:pic>
        <p:sp>
          <p:nvSpPr>
            <p:cNvPr id="14" name="TextBox 13">
              <a:extLst>
                <a:ext uri="{FF2B5EF4-FFF2-40B4-BE49-F238E27FC236}">
                  <a16:creationId xmlns:a16="http://schemas.microsoft.com/office/drawing/2014/main" id="{985E2628-1AEB-4DF3-AB15-28906E2AC73F}"/>
                </a:ext>
              </a:extLst>
            </p:cNvPr>
            <p:cNvSpPr txBox="1"/>
            <p:nvPr/>
          </p:nvSpPr>
          <p:spPr>
            <a:xfrm>
              <a:off x="1794776" y="1799467"/>
              <a:ext cx="2876087" cy="430887"/>
            </a:xfrm>
            <a:prstGeom prst="rect">
              <a:avLst/>
            </a:prstGeom>
            <a:noFill/>
          </p:spPr>
          <p:txBody>
            <a:bodyPr wrap="none" lIns="0" tIns="0" rIns="0" bIns="0" rtlCol="0">
              <a:spAutoFit/>
            </a:bodyPr>
            <a:lstStyle/>
            <a:p>
              <a:pPr algn="l"/>
              <a:r>
                <a:rPr lang="en-US" sz="2100" dirty="0">
                  <a:gradFill>
                    <a:gsLst>
                      <a:gs pos="2917">
                        <a:schemeClr val="tx1"/>
                      </a:gs>
                      <a:gs pos="30000">
                        <a:schemeClr val="tx1"/>
                      </a:gs>
                    </a:gsLst>
                    <a:lin ang="5400000" scaled="0"/>
                  </a:gradFill>
                </a:rPr>
                <a:t>Image Classification</a:t>
              </a:r>
            </a:p>
          </p:txBody>
        </p:sp>
        <p:sp>
          <p:nvSpPr>
            <p:cNvPr id="15" name="TextBox 14">
              <a:extLst>
                <a:ext uri="{FF2B5EF4-FFF2-40B4-BE49-F238E27FC236}">
                  <a16:creationId xmlns:a16="http://schemas.microsoft.com/office/drawing/2014/main" id="{B6458875-7E27-47FD-8547-6F82D6F2A74E}"/>
                </a:ext>
              </a:extLst>
            </p:cNvPr>
            <p:cNvSpPr txBox="1"/>
            <p:nvPr/>
          </p:nvSpPr>
          <p:spPr>
            <a:xfrm>
              <a:off x="894609" y="4255857"/>
              <a:ext cx="2489134" cy="307776"/>
            </a:xfrm>
            <a:prstGeom prst="rect">
              <a:avLst/>
            </a:prstGeom>
            <a:solidFill>
              <a:srgbClr val="1A1A1A">
                <a:alpha val="40000"/>
              </a:srgbClr>
            </a:solidFill>
          </p:spPr>
          <p:txBody>
            <a:bodyPr wrap="square" lIns="0" tIns="0" rIns="0" bIns="0" rtlCol="0">
              <a:spAutoFit/>
            </a:bodyPr>
            <a:lstStyle/>
            <a:p>
              <a:pPr algn="ctr"/>
              <a:r>
                <a:rPr lang="en-US" sz="1500" dirty="0">
                  <a:solidFill>
                    <a:schemeClr val="bg1"/>
                  </a:solidFill>
                </a:rPr>
                <a:t>Apple</a:t>
              </a:r>
            </a:p>
          </p:txBody>
        </p:sp>
        <p:pic>
          <p:nvPicPr>
            <p:cNvPr id="10" name="Picture 9" descr="A banana sitting on top of a table&#10;&#10;Description automatically generated">
              <a:extLst>
                <a:ext uri="{FF2B5EF4-FFF2-40B4-BE49-F238E27FC236}">
                  <a16:creationId xmlns:a16="http://schemas.microsoft.com/office/drawing/2014/main" id="{EBAFFE5E-3A6B-4B27-9531-D7971C091A67}"/>
                </a:ext>
              </a:extLst>
            </p:cNvPr>
            <p:cNvPicPr>
              <a:picLocks noChangeAspect="1"/>
            </p:cNvPicPr>
            <p:nvPr/>
          </p:nvPicPr>
          <p:blipFill>
            <a:blip r:embed="rId4"/>
            <a:stretch>
              <a:fillRect/>
            </a:stretch>
          </p:blipFill>
          <p:spPr>
            <a:xfrm>
              <a:off x="3233989" y="3781304"/>
              <a:ext cx="2489135" cy="1866851"/>
            </a:xfrm>
            <a:prstGeom prst="rect">
              <a:avLst/>
            </a:prstGeom>
          </p:spPr>
        </p:pic>
        <p:sp>
          <p:nvSpPr>
            <p:cNvPr id="16" name="TextBox 15">
              <a:extLst>
                <a:ext uri="{FF2B5EF4-FFF2-40B4-BE49-F238E27FC236}">
                  <a16:creationId xmlns:a16="http://schemas.microsoft.com/office/drawing/2014/main" id="{99190EE9-027A-4AC3-9B7D-E830003A1C61}"/>
                </a:ext>
              </a:extLst>
            </p:cNvPr>
            <p:cNvSpPr txBox="1"/>
            <p:nvPr/>
          </p:nvSpPr>
          <p:spPr>
            <a:xfrm>
              <a:off x="3233989" y="5340379"/>
              <a:ext cx="2489134" cy="307776"/>
            </a:xfrm>
            <a:prstGeom prst="rect">
              <a:avLst/>
            </a:prstGeom>
            <a:solidFill>
              <a:srgbClr val="1A1A1A">
                <a:alpha val="40000"/>
              </a:srgbClr>
            </a:solidFill>
          </p:spPr>
          <p:txBody>
            <a:bodyPr wrap="square" lIns="0" tIns="0" rIns="0" bIns="0" rtlCol="0">
              <a:spAutoFit/>
            </a:bodyPr>
            <a:lstStyle/>
            <a:p>
              <a:pPr algn="ctr"/>
              <a:r>
                <a:rPr lang="en-US" sz="1500" dirty="0">
                  <a:solidFill>
                    <a:schemeClr val="bg1"/>
                  </a:solidFill>
                </a:rPr>
                <a:t>Banana</a:t>
              </a:r>
            </a:p>
          </p:txBody>
        </p:sp>
        <p:pic>
          <p:nvPicPr>
            <p:cNvPr id="12" name="Picture 11" descr="A picture containing sitting, table, orange, fruit&#10;&#10;Description automatically generated">
              <a:extLst>
                <a:ext uri="{FF2B5EF4-FFF2-40B4-BE49-F238E27FC236}">
                  <a16:creationId xmlns:a16="http://schemas.microsoft.com/office/drawing/2014/main" id="{18612B5A-37B6-4459-8E6C-4E21A68748B7}"/>
                </a:ext>
              </a:extLst>
            </p:cNvPr>
            <p:cNvPicPr>
              <a:picLocks noChangeAspect="1"/>
            </p:cNvPicPr>
            <p:nvPr/>
          </p:nvPicPr>
          <p:blipFill>
            <a:blip r:embed="rId5"/>
            <a:stretch>
              <a:fillRect/>
            </a:stretch>
          </p:blipFill>
          <p:spPr>
            <a:xfrm>
              <a:off x="1154543" y="4714730"/>
              <a:ext cx="2489134" cy="1866851"/>
            </a:xfrm>
            <a:prstGeom prst="rect">
              <a:avLst/>
            </a:prstGeom>
          </p:spPr>
        </p:pic>
        <p:sp>
          <p:nvSpPr>
            <p:cNvPr id="17" name="TextBox 16">
              <a:extLst>
                <a:ext uri="{FF2B5EF4-FFF2-40B4-BE49-F238E27FC236}">
                  <a16:creationId xmlns:a16="http://schemas.microsoft.com/office/drawing/2014/main" id="{4A2C8024-2DAB-4029-85F9-E48571303EAC}"/>
                </a:ext>
              </a:extLst>
            </p:cNvPr>
            <p:cNvSpPr txBox="1"/>
            <p:nvPr/>
          </p:nvSpPr>
          <p:spPr>
            <a:xfrm>
              <a:off x="1154542" y="6263818"/>
              <a:ext cx="2489134" cy="307776"/>
            </a:xfrm>
            <a:prstGeom prst="rect">
              <a:avLst/>
            </a:prstGeom>
            <a:solidFill>
              <a:srgbClr val="1A1A1A">
                <a:alpha val="40000"/>
              </a:srgbClr>
            </a:solidFill>
          </p:spPr>
          <p:txBody>
            <a:bodyPr wrap="square" lIns="0" tIns="0" rIns="0" bIns="0" rtlCol="0">
              <a:spAutoFit/>
            </a:bodyPr>
            <a:lstStyle/>
            <a:p>
              <a:pPr algn="ctr"/>
              <a:r>
                <a:rPr lang="en-US" sz="1500" dirty="0">
                  <a:solidFill>
                    <a:schemeClr val="bg1"/>
                  </a:solidFill>
                </a:rPr>
                <a:t>Orange</a:t>
              </a:r>
            </a:p>
          </p:txBody>
        </p:sp>
      </p:grpSp>
      <p:grpSp>
        <p:nvGrpSpPr>
          <p:cNvPr id="5" name="Group 4">
            <a:extLst>
              <a:ext uri="{FF2B5EF4-FFF2-40B4-BE49-F238E27FC236}">
                <a16:creationId xmlns:a16="http://schemas.microsoft.com/office/drawing/2014/main" id="{01B2AF1D-0AFA-4199-B7AB-ECDEB1EB7295}"/>
              </a:ext>
            </a:extLst>
          </p:cNvPr>
          <p:cNvGrpSpPr/>
          <p:nvPr/>
        </p:nvGrpSpPr>
        <p:grpSpPr>
          <a:xfrm>
            <a:off x="5200939" y="1349600"/>
            <a:ext cx="3639033" cy="3437763"/>
            <a:chOff x="6934585" y="1799467"/>
            <a:chExt cx="4852044" cy="4583684"/>
          </a:xfrm>
        </p:grpSpPr>
        <p:pic>
          <p:nvPicPr>
            <p:cNvPr id="4" name="Picture 3" descr="A banana and oranges on a table&#10;&#10;Description automatically generated">
              <a:extLst>
                <a:ext uri="{FF2B5EF4-FFF2-40B4-BE49-F238E27FC236}">
                  <a16:creationId xmlns:a16="http://schemas.microsoft.com/office/drawing/2014/main" id="{64238C9B-F427-498D-ADF1-D69FEB4E0F45}"/>
                </a:ext>
              </a:extLst>
            </p:cNvPr>
            <p:cNvPicPr>
              <a:picLocks noChangeAspect="1"/>
            </p:cNvPicPr>
            <p:nvPr/>
          </p:nvPicPr>
          <p:blipFill>
            <a:blip r:embed="rId6"/>
            <a:stretch>
              <a:fillRect/>
            </a:stretch>
          </p:blipFill>
          <p:spPr>
            <a:xfrm>
              <a:off x="6934585" y="2744118"/>
              <a:ext cx="4852044" cy="3639033"/>
            </a:xfrm>
            <a:prstGeom prst="rect">
              <a:avLst/>
            </a:prstGeom>
            <a:ln>
              <a:noFill/>
            </a:ln>
          </p:spPr>
        </p:pic>
        <p:sp>
          <p:nvSpPr>
            <p:cNvPr id="13" name="TextBox 12">
              <a:extLst>
                <a:ext uri="{FF2B5EF4-FFF2-40B4-BE49-F238E27FC236}">
                  <a16:creationId xmlns:a16="http://schemas.microsoft.com/office/drawing/2014/main" id="{7FC493B8-03B3-4A3D-8B0E-86E02A310783}"/>
                </a:ext>
              </a:extLst>
            </p:cNvPr>
            <p:cNvSpPr txBox="1"/>
            <p:nvPr/>
          </p:nvSpPr>
          <p:spPr>
            <a:xfrm>
              <a:off x="7714380" y="1799467"/>
              <a:ext cx="2469223" cy="430887"/>
            </a:xfrm>
            <a:prstGeom prst="rect">
              <a:avLst/>
            </a:prstGeom>
            <a:noFill/>
          </p:spPr>
          <p:txBody>
            <a:bodyPr wrap="none" lIns="0" tIns="0" rIns="0" bIns="0" rtlCol="0">
              <a:spAutoFit/>
            </a:bodyPr>
            <a:lstStyle/>
            <a:p>
              <a:pPr algn="l"/>
              <a:r>
                <a:rPr lang="en-US" sz="2100" dirty="0">
                  <a:gradFill>
                    <a:gsLst>
                      <a:gs pos="2917">
                        <a:schemeClr val="tx1"/>
                      </a:gs>
                      <a:gs pos="30000">
                        <a:schemeClr val="tx1"/>
                      </a:gs>
                    </a:gsLst>
                    <a:lin ang="5400000" scaled="0"/>
                  </a:gradFill>
                </a:rPr>
                <a:t>Object Detection</a:t>
              </a:r>
            </a:p>
          </p:txBody>
        </p:sp>
        <p:sp>
          <p:nvSpPr>
            <p:cNvPr id="18" name="Rectangle 17">
              <a:extLst>
                <a:ext uri="{FF2B5EF4-FFF2-40B4-BE49-F238E27FC236}">
                  <a16:creationId xmlns:a16="http://schemas.microsoft.com/office/drawing/2014/main" id="{370C392A-8E45-4A32-B33F-46C4B5CAB9EF}"/>
                </a:ext>
              </a:extLst>
            </p:cNvPr>
            <p:cNvSpPr/>
            <p:nvPr/>
          </p:nvSpPr>
          <p:spPr bwMode="auto">
            <a:xfrm>
              <a:off x="6934585" y="3781304"/>
              <a:ext cx="2279039" cy="1932536"/>
            </a:xfrm>
            <a:prstGeom prst="rect">
              <a:avLst/>
            </a:prstGeom>
            <a:noFill/>
            <a:ln w="38100">
              <a:solidFill>
                <a:srgbClr val="FFFF00">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8C10EEB-8ECB-4ED8-A18F-5C42D6F84314}"/>
                </a:ext>
              </a:extLst>
            </p:cNvPr>
            <p:cNvSpPr/>
            <p:nvPr/>
          </p:nvSpPr>
          <p:spPr bwMode="auto">
            <a:xfrm>
              <a:off x="9236834" y="3492750"/>
              <a:ext cx="1225387" cy="1274198"/>
            </a:xfrm>
            <a:prstGeom prst="rect">
              <a:avLst/>
            </a:prstGeom>
            <a:noFill/>
            <a:ln w="38100">
              <a:solidFill>
                <a:srgbClr val="FFC000">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B67C8DE-518D-4017-BF89-CD3A1529CC23}"/>
                </a:ext>
              </a:extLst>
            </p:cNvPr>
            <p:cNvSpPr/>
            <p:nvPr/>
          </p:nvSpPr>
          <p:spPr bwMode="auto">
            <a:xfrm>
              <a:off x="10060342" y="4381693"/>
              <a:ext cx="1718943" cy="1735968"/>
            </a:xfrm>
            <a:prstGeom prst="rect">
              <a:avLst/>
            </a:prstGeom>
            <a:noFill/>
            <a:ln w="38100">
              <a:solidFill>
                <a:srgbClr val="3AE63A">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1777D239-2093-4EE1-BF86-4D05B2550644}"/>
                </a:ext>
              </a:extLst>
            </p:cNvPr>
            <p:cNvSpPr txBox="1"/>
            <p:nvPr/>
          </p:nvSpPr>
          <p:spPr>
            <a:xfrm>
              <a:off x="6934585" y="3457938"/>
              <a:ext cx="1225387" cy="307776"/>
            </a:xfrm>
            <a:prstGeom prst="rect">
              <a:avLst/>
            </a:prstGeom>
            <a:solidFill>
              <a:srgbClr val="FFFF00">
                <a:alpha val="40000"/>
              </a:srgbClr>
            </a:solidFill>
          </p:spPr>
          <p:txBody>
            <a:bodyPr wrap="square" lIns="0" tIns="0" rIns="0" bIns="0" rtlCol="0">
              <a:spAutoFit/>
            </a:bodyPr>
            <a:lstStyle/>
            <a:p>
              <a:pPr algn="ctr"/>
              <a:r>
                <a:rPr lang="en-US" sz="1500" dirty="0">
                  <a:solidFill>
                    <a:schemeClr val="bg1"/>
                  </a:solidFill>
                </a:rPr>
                <a:t>Banana</a:t>
              </a:r>
            </a:p>
          </p:txBody>
        </p:sp>
        <p:sp>
          <p:nvSpPr>
            <p:cNvPr id="22" name="TextBox 21">
              <a:extLst>
                <a:ext uri="{FF2B5EF4-FFF2-40B4-BE49-F238E27FC236}">
                  <a16:creationId xmlns:a16="http://schemas.microsoft.com/office/drawing/2014/main" id="{1845676D-2582-45C8-A0F1-C98A67FA0318}"/>
                </a:ext>
              </a:extLst>
            </p:cNvPr>
            <p:cNvSpPr txBox="1"/>
            <p:nvPr/>
          </p:nvSpPr>
          <p:spPr>
            <a:xfrm>
              <a:off x="9216604" y="3165750"/>
              <a:ext cx="886556" cy="307776"/>
            </a:xfrm>
            <a:prstGeom prst="rect">
              <a:avLst/>
            </a:prstGeom>
            <a:solidFill>
              <a:srgbClr val="FFC000">
                <a:alpha val="40000"/>
              </a:srgbClr>
            </a:solidFill>
          </p:spPr>
          <p:txBody>
            <a:bodyPr wrap="square" lIns="0" tIns="0" rIns="0" bIns="0" rtlCol="0">
              <a:spAutoFit/>
            </a:bodyPr>
            <a:lstStyle/>
            <a:p>
              <a:pPr algn="ctr"/>
              <a:r>
                <a:rPr lang="en-US" sz="1500" dirty="0">
                  <a:solidFill>
                    <a:schemeClr val="bg1"/>
                  </a:solidFill>
                </a:rPr>
                <a:t>Orange</a:t>
              </a:r>
            </a:p>
          </p:txBody>
        </p:sp>
        <p:sp>
          <p:nvSpPr>
            <p:cNvPr id="23" name="TextBox 22">
              <a:extLst>
                <a:ext uri="{FF2B5EF4-FFF2-40B4-BE49-F238E27FC236}">
                  <a16:creationId xmlns:a16="http://schemas.microsoft.com/office/drawing/2014/main" id="{3BFC3BC5-6677-4C3A-A65C-E7F8251EF72D}"/>
                </a:ext>
              </a:extLst>
            </p:cNvPr>
            <p:cNvSpPr txBox="1"/>
            <p:nvPr/>
          </p:nvSpPr>
          <p:spPr>
            <a:xfrm>
              <a:off x="10037132" y="4082750"/>
              <a:ext cx="886556" cy="307776"/>
            </a:xfrm>
            <a:prstGeom prst="rect">
              <a:avLst/>
            </a:prstGeom>
            <a:solidFill>
              <a:schemeClr val="accent3">
                <a:lumMod val="60000"/>
                <a:lumOff val="40000"/>
                <a:alpha val="40000"/>
              </a:schemeClr>
            </a:solidFill>
          </p:spPr>
          <p:txBody>
            <a:bodyPr wrap="square" lIns="0" tIns="0" rIns="0" bIns="0" rtlCol="0">
              <a:spAutoFit/>
            </a:bodyPr>
            <a:lstStyle/>
            <a:p>
              <a:pPr algn="ctr"/>
              <a:r>
                <a:rPr lang="en-US" sz="1500" dirty="0">
                  <a:solidFill>
                    <a:schemeClr val="bg1"/>
                  </a:solidFill>
                </a:rPr>
                <a:t>Apple</a:t>
              </a:r>
            </a:p>
          </p:txBody>
        </p:sp>
      </p:grpSp>
    </p:spTree>
    <p:extLst>
      <p:ext uri="{BB962C8B-B14F-4D97-AF65-F5344CB8AC3E}">
        <p14:creationId xmlns:p14="http://schemas.microsoft.com/office/powerpoint/2010/main" val="3498307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"crash course"</a:t>
            </a:r>
          </a:p>
          <a:p>
            <a:pPr lvl="1"/>
            <a:r>
              <a:rPr lang="en-US" dirty="0"/>
              <a:t>Plan to review these materials more than once</a:t>
            </a:r>
          </a:p>
          <a:p>
            <a:pPr lvl="1"/>
            <a:r>
              <a:rPr lang="en-US" dirty="0"/>
              <a:t>10-minute breaks in AM and PM </a:t>
            </a:r>
          </a:p>
          <a:p>
            <a:pPr lvl="1"/>
            <a:r>
              <a:rPr lang="en-US" dirty="0"/>
              <a:t>30-minute lunch</a:t>
            </a:r>
          </a:p>
          <a:p>
            <a:r>
              <a:rPr lang="en-US" dirty="0"/>
              <a:t>Please ask/answer questions and provide feedback!</a:t>
            </a:r>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Analyzing Faces with the </a:t>
            </a:r>
            <a:r>
              <a:rPr lang="en-US" i="1" dirty="0"/>
              <a:t>Face </a:t>
            </a:r>
            <a:r>
              <a:rPr lang="en-US" dirty="0"/>
              <a:t>Service</a:t>
            </a:r>
          </a:p>
        </p:txBody>
      </p:sp>
      <p:sp>
        <p:nvSpPr>
          <p:cNvPr id="5" name="Text Placeholder 4">
            <a:extLst>
              <a:ext uri="{FF2B5EF4-FFF2-40B4-BE49-F238E27FC236}">
                <a16:creationId xmlns:a16="http://schemas.microsoft.com/office/drawing/2014/main" id="{0C4C0BFA-6D83-476E-AA4C-9F11886B7AA7}"/>
              </a:ext>
            </a:extLst>
          </p:cNvPr>
          <p:cNvSpPr>
            <a:spLocks noGrp="1"/>
          </p:cNvSpPr>
          <p:nvPr>
            <p:ph type="body" sz="quarter" idx="10"/>
          </p:nvPr>
        </p:nvSpPr>
        <p:spPr>
          <a:xfrm>
            <a:off x="219911" y="870223"/>
            <a:ext cx="3950971" cy="2742290"/>
          </a:xfrm>
        </p:spPr>
        <p:txBody>
          <a:bodyPr>
            <a:noAutofit/>
          </a:bodyPr>
          <a:lstStyle/>
          <a:p>
            <a:r>
              <a:rPr lang="en-US" sz="2400" dirty="0"/>
              <a:t>More facial analysis functionality than the </a:t>
            </a:r>
            <a:r>
              <a:rPr lang="en-US" sz="2400" i="1" dirty="0"/>
              <a:t>Computer Vision </a:t>
            </a:r>
            <a:r>
              <a:rPr lang="en-US" sz="2400" dirty="0"/>
              <a:t>service, including:</a:t>
            </a:r>
          </a:p>
          <a:p>
            <a:pPr lvl="1"/>
            <a:r>
              <a:rPr lang="en-US" sz="1400" dirty="0"/>
              <a:t>Facial attributes:</a:t>
            </a:r>
          </a:p>
          <a:p>
            <a:pPr lvl="2"/>
            <a:r>
              <a:rPr lang="en-US" sz="1200" dirty="0"/>
              <a:t>Age</a:t>
            </a:r>
          </a:p>
          <a:p>
            <a:pPr lvl="2"/>
            <a:r>
              <a:rPr lang="en-US" sz="1200" dirty="0"/>
              <a:t>Emotions</a:t>
            </a:r>
          </a:p>
          <a:p>
            <a:pPr lvl="1"/>
            <a:r>
              <a:rPr lang="en-US" sz="1400" dirty="0"/>
              <a:t>Facial recognition:</a:t>
            </a:r>
          </a:p>
          <a:p>
            <a:pPr lvl="2"/>
            <a:r>
              <a:rPr lang="en-US" sz="1200" dirty="0"/>
              <a:t>Similarity matching</a:t>
            </a:r>
          </a:p>
          <a:p>
            <a:pPr lvl="2"/>
            <a:r>
              <a:rPr lang="en-US" sz="1200" dirty="0"/>
              <a:t>Identity verification</a:t>
            </a:r>
          </a:p>
        </p:txBody>
      </p:sp>
      <p:pic>
        <p:nvPicPr>
          <p:cNvPr id="4" name="Picture 3" descr="Two people">
            <a:extLst>
              <a:ext uri="{FF2B5EF4-FFF2-40B4-BE49-F238E27FC236}">
                <a16:creationId xmlns:a16="http://schemas.microsoft.com/office/drawing/2014/main" id="{3BB4840E-AB6D-43CC-BB32-A2379AF80364}"/>
              </a:ext>
            </a:extLst>
          </p:cNvPr>
          <p:cNvPicPr>
            <a:picLocks noChangeAspect="1"/>
          </p:cNvPicPr>
          <p:nvPr/>
        </p:nvPicPr>
        <p:blipFill>
          <a:blip r:embed="rId3"/>
          <a:stretch>
            <a:fillRect/>
          </a:stretch>
        </p:blipFill>
        <p:spPr>
          <a:xfrm>
            <a:off x="4572000" y="1552623"/>
            <a:ext cx="4193857" cy="2795905"/>
          </a:xfrm>
          <a:prstGeom prst="rect">
            <a:avLst/>
          </a:prstGeom>
        </p:spPr>
      </p:pic>
      <p:grpSp>
        <p:nvGrpSpPr>
          <p:cNvPr id="3" name="Group 2">
            <a:extLst>
              <a:ext uri="{FF2B5EF4-FFF2-40B4-BE49-F238E27FC236}">
                <a16:creationId xmlns:a16="http://schemas.microsoft.com/office/drawing/2014/main" id="{E4AA3D6C-0411-4336-8EA9-6F3BCAA49AAE}"/>
              </a:ext>
            </a:extLst>
          </p:cNvPr>
          <p:cNvGrpSpPr/>
          <p:nvPr/>
        </p:nvGrpSpPr>
        <p:grpSpPr>
          <a:xfrm>
            <a:off x="5588121" y="2125952"/>
            <a:ext cx="1717579" cy="1229072"/>
            <a:chOff x="7450828" y="2834603"/>
            <a:chExt cx="2290105" cy="1638762"/>
          </a:xfrm>
        </p:grpSpPr>
        <p:sp>
          <p:nvSpPr>
            <p:cNvPr id="6" name="TextBox 5">
              <a:extLst>
                <a:ext uri="{FF2B5EF4-FFF2-40B4-BE49-F238E27FC236}">
                  <a16:creationId xmlns:a16="http://schemas.microsoft.com/office/drawing/2014/main" id="{F943ADE3-F148-4BC5-B601-5BC4DB5C8268}"/>
                </a:ext>
              </a:extLst>
            </p:cNvPr>
            <p:cNvSpPr txBox="1"/>
            <p:nvPr/>
          </p:nvSpPr>
          <p:spPr>
            <a:xfrm>
              <a:off x="7450828" y="2834603"/>
              <a:ext cx="566395" cy="307776"/>
            </a:xfrm>
            <a:prstGeom prst="rect">
              <a:avLst/>
            </a:prstGeom>
            <a:solidFill>
              <a:srgbClr val="B00AC6"/>
            </a:solidFill>
          </p:spPr>
          <p:txBody>
            <a:bodyPr wrap="none" lIns="0" tIns="0" rIns="0" bIns="0" rtlCol="0">
              <a:spAutoFit/>
            </a:bodyPr>
            <a:lstStyle/>
            <a:p>
              <a:pPr algn="l"/>
              <a:r>
                <a:rPr lang="en-US" sz="1500" dirty="0">
                  <a:solidFill>
                    <a:schemeClr val="bg1"/>
                  </a:solidFill>
                </a:rPr>
                <a:t>Sama</a:t>
              </a:r>
            </a:p>
          </p:txBody>
        </p:sp>
        <p:sp>
          <p:nvSpPr>
            <p:cNvPr id="7" name="TextBox 6">
              <a:extLst>
                <a:ext uri="{FF2B5EF4-FFF2-40B4-BE49-F238E27FC236}">
                  <a16:creationId xmlns:a16="http://schemas.microsoft.com/office/drawing/2014/main" id="{05664E78-1E31-48E5-9B64-D8C007D73A24}"/>
                </a:ext>
              </a:extLst>
            </p:cNvPr>
            <p:cNvSpPr txBox="1"/>
            <p:nvPr/>
          </p:nvSpPr>
          <p:spPr>
            <a:xfrm>
              <a:off x="8931338" y="3232622"/>
              <a:ext cx="564257" cy="307776"/>
            </a:xfrm>
            <a:prstGeom prst="rect">
              <a:avLst/>
            </a:prstGeom>
            <a:solidFill>
              <a:srgbClr val="B00AC6"/>
            </a:solidFill>
          </p:spPr>
          <p:txBody>
            <a:bodyPr wrap="none" lIns="0" tIns="0" rIns="0" bIns="0" rtlCol="0">
              <a:spAutoFit/>
            </a:bodyPr>
            <a:lstStyle/>
            <a:p>
              <a:pPr algn="l"/>
              <a:r>
                <a:rPr lang="en-US" sz="1500" dirty="0">
                  <a:solidFill>
                    <a:schemeClr val="bg1"/>
                  </a:solidFill>
                </a:rPr>
                <a:t>Anisa</a:t>
              </a:r>
            </a:p>
          </p:txBody>
        </p:sp>
        <p:sp>
          <p:nvSpPr>
            <p:cNvPr id="8" name="Rectangle 7">
              <a:extLst>
                <a:ext uri="{FF2B5EF4-FFF2-40B4-BE49-F238E27FC236}">
                  <a16:creationId xmlns:a16="http://schemas.microsoft.com/office/drawing/2014/main" id="{75AB0CD8-99E9-4829-BB91-C28DA9C4C722}"/>
                </a:ext>
              </a:extLst>
            </p:cNvPr>
            <p:cNvSpPr/>
            <p:nvPr/>
          </p:nvSpPr>
          <p:spPr bwMode="auto">
            <a:xfrm>
              <a:off x="7463932" y="3142380"/>
              <a:ext cx="617158" cy="932966"/>
            </a:xfrm>
            <a:prstGeom prst="rect">
              <a:avLst/>
            </a:prstGeom>
            <a:noFill/>
            <a:ln w="38100">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4268760-70F0-42FC-A3A9-E8E6C8ECC977}"/>
                </a:ext>
              </a:extLst>
            </p:cNvPr>
            <p:cNvSpPr/>
            <p:nvPr/>
          </p:nvSpPr>
          <p:spPr bwMode="auto">
            <a:xfrm>
              <a:off x="8951857" y="3540399"/>
              <a:ext cx="789076" cy="932966"/>
            </a:xfrm>
            <a:prstGeom prst="rect">
              <a:avLst/>
            </a:prstGeom>
            <a:noFill/>
            <a:ln w="38100">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75C1DE37-0611-4DBF-8348-83B1DC6130B1}"/>
              </a:ext>
            </a:extLst>
          </p:cNvPr>
          <p:cNvSpPr txBox="1"/>
          <p:nvPr/>
        </p:nvSpPr>
        <p:spPr>
          <a:xfrm>
            <a:off x="7203855" y="3433392"/>
            <a:ext cx="1242328"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Happiness: 0.92</a:t>
            </a:r>
          </a:p>
        </p:txBody>
      </p:sp>
      <p:sp>
        <p:nvSpPr>
          <p:cNvPr id="11" name="TextBox 10">
            <a:extLst>
              <a:ext uri="{FF2B5EF4-FFF2-40B4-BE49-F238E27FC236}">
                <a16:creationId xmlns:a16="http://schemas.microsoft.com/office/drawing/2014/main" id="{C4B408BB-D7E3-4B0C-8440-A31576FEDA84}"/>
              </a:ext>
            </a:extLst>
          </p:cNvPr>
          <p:cNvSpPr txBox="1"/>
          <p:nvPr/>
        </p:nvSpPr>
        <p:spPr>
          <a:xfrm>
            <a:off x="4733721" y="3281270"/>
            <a:ext cx="1242328"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Happiness: 0.75</a:t>
            </a:r>
          </a:p>
        </p:txBody>
      </p:sp>
      <p:cxnSp>
        <p:nvCxnSpPr>
          <p:cNvPr id="13" name="Straight Connector 12">
            <a:extLst>
              <a:ext uri="{FF2B5EF4-FFF2-40B4-BE49-F238E27FC236}">
                <a16:creationId xmlns:a16="http://schemas.microsoft.com/office/drawing/2014/main" id="{92959830-F2B1-4111-840F-E1B86E47114E}"/>
              </a:ext>
            </a:extLst>
          </p:cNvPr>
          <p:cNvCxnSpPr>
            <a:cxnSpLocks/>
            <a:endCxn id="8" idx="2"/>
          </p:cNvCxnSpPr>
          <p:nvPr/>
        </p:nvCxnSpPr>
        <p:spPr>
          <a:xfrm flipV="1">
            <a:off x="5397206" y="3056509"/>
            <a:ext cx="432177" cy="183767"/>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7110E6-0EFC-4C7C-9724-6E4F024CC598}"/>
              </a:ext>
            </a:extLst>
          </p:cNvPr>
          <p:cNvCxnSpPr>
            <a:cxnSpLocks/>
            <a:stCxn id="10" idx="0"/>
            <a:endCxn id="9" idx="2"/>
          </p:cNvCxnSpPr>
          <p:nvPr/>
        </p:nvCxnSpPr>
        <p:spPr>
          <a:xfrm flipH="1" flipV="1">
            <a:off x="7009797" y="3355024"/>
            <a:ext cx="815222" cy="78368"/>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E3EF03-1FE1-4C5D-B696-FDF53E0D5D0C}"/>
              </a:ext>
            </a:extLst>
          </p:cNvPr>
          <p:cNvSpPr txBox="1"/>
          <p:nvPr/>
        </p:nvSpPr>
        <p:spPr>
          <a:xfrm>
            <a:off x="4854803" y="1723871"/>
            <a:ext cx="533800"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Age 33</a:t>
            </a:r>
          </a:p>
        </p:txBody>
      </p:sp>
      <p:cxnSp>
        <p:nvCxnSpPr>
          <p:cNvPr id="18" name="Straight Connector 17">
            <a:extLst>
              <a:ext uri="{FF2B5EF4-FFF2-40B4-BE49-F238E27FC236}">
                <a16:creationId xmlns:a16="http://schemas.microsoft.com/office/drawing/2014/main" id="{FD3EC688-B3E2-4A2E-8E0C-14A9FCA2D67E}"/>
              </a:ext>
            </a:extLst>
          </p:cNvPr>
          <p:cNvCxnSpPr>
            <a:cxnSpLocks/>
            <a:stCxn id="17" idx="2"/>
            <a:endCxn id="8" idx="1"/>
          </p:cNvCxnSpPr>
          <p:nvPr/>
        </p:nvCxnSpPr>
        <p:spPr>
          <a:xfrm>
            <a:off x="5121703" y="1954703"/>
            <a:ext cx="476246" cy="751945"/>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D78F787-9EEA-4A51-8124-5A5ECC848AA5}"/>
              </a:ext>
            </a:extLst>
          </p:cNvPr>
          <p:cNvSpPr txBox="1"/>
          <p:nvPr/>
        </p:nvSpPr>
        <p:spPr>
          <a:xfrm>
            <a:off x="7336062" y="1954704"/>
            <a:ext cx="533800"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Age 31</a:t>
            </a:r>
          </a:p>
        </p:txBody>
      </p:sp>
      <p:cxnSp>
        <p:nvCxnSpPr>
          <p:cNvPr id="22" name="Straight Connector 21">
            <a:extLst>
              <a:ext uri="{FF2B5EF4-FFF2-40B4-BE49-F238E27FC236}">
                <a16:creationId xmlns:a16="http://schemas.microsoft.com/office/drawing/2014/main" id="{23E1E34D-861F-4DF5-AAF3-F877C382572A}"/>
              </a:ext>
            </a:extLst>
          </p:cNvPr>
          <p:cNvCxnSpPr>
            <a:cxnSpLocks/>
            <a:stCxn id="21" idx="2"/>
            <a:endCxn id="9" idx="3"/>
          </p:cNvCxnSpPr>
          <p:nvPr/>
        </p:nvCxnSpPr>
        <p:spPr>
          <a:xfrm flipH="1">
            <a:off x="7305700" y="2185536"/>
            <a:ext cx="297262" cy="819626"/>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347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1000"/>
                            </p:stCondLst>
                            <p:childTnLst>
                              <p:par>
                                <p:cTn id="46" presetID="22" presetClass="entr" presetSubtype="4"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par>
                                <p:cTn id="49" presetID="22" presetClass="entr" presetSubtype="1"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500"/>
                                        <p:tgtEl>
                                          <p:spTgt spid="18"/>
                                        </p:tgtEl>
                                      </p:cBhvr>
                                    </p:animEffect>
                                  </p:childTnLst>
                                </p:cTn>
                              </p:par>
                              <p:par>
                                <p:cTn id="52" presetID="22" presetClass="entr" presetSubtype="1"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par>
                                <p:cTn id="55" presetID="22" presetClass="entr" presetSubtype="4"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animBg="1"/>
      <p:bldP spid="11" grpId="0" animBg="1"/>
      <p:bldP spid="17" grpId="0" animBg="1"/>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Reading Text with the </a:t>
            </a:r>
            <a:r>
              <a:rPr lang="en-US" i="1" dirty="0"/>
              <a:t>Computer Vision </a:t>
            </a:r>
            <a:r>
              <a:rPr lang="en-US" dirty="0"/>
              <a:t>Service</a:t>
            </a:r>
          </a:p>
        </p:txBody>
      </p:sp>
      <p:sp>
        <p:nvSpPr>
          <p:cNvPr id="3" name="Text Placeholder 2">
            <a:extLst>
              <a:ext uri="{FF2B5EF4-FFF2-40B4-BE49-F238E27FC236}">
                <a16:creationId xmlns:a16="http://schemas.microsoft.com/office/drawing/2014/main" id="{C1776D83-055F-4B2B-B23F-BC03F443F83E}"/>
              </a:ext>
            </a:extLst>
          </p:cNvPr>
          <p:cNvSpPr>
            <a:spLocks noGrp="1"/>
          </p:cNvSpPr>
          <p:nvPr>
            <p:ph type="body" sz="quarter" idx="10"/>
          </p:nvPr>
        </p:nvSpPr>
        <p:spPr>
          <a:xfrm>
            <a:off x="270681" y="1221904"/>
            <a:ext cx="3898811" cy="2585324"/>
          </a:xfrm>
        </p:spPr>
        <p:txBody>
          <a:bodyPr/>
          <a:lstStyle/>
          <a:p>
            <a:r>
              <a:rPr lang="en-US" sz="2400" dirty="0"/>
              <a:t>Detect the location of text:</a:t>
            </a:r>
          </a:p>
          <a:p>
            <a:pPr lvl="1"/>
            <a:r>
              <a:rPr lang="en-US" sz="1800" dirty="0"/>
              <a:t>Printed</a:t>
            </a:r>
          </a:p>
          <a:p>
            <a:pPr lvl="1"/>
            <a:r>
              <a:rPr lang="en-US" sz="1800" dirty="0"/>
              <a:t>Handwritten</a:t>
            </a:r>
          </a:p>
          <a:p>
            <a:r>
              <a:rPr lang="en-US" sz="2400" dirty="0"/>
              <a:t>Options for quick text extraction from images, or asynchronous analysis of larger scanned documents</a:t>
            </a:r>
          </a:p>
        </p:txBody>
      </p:sp>
      <p:pic>
        <p:nvPicPr>
          <p:cNvPr id="4" name="Picture 3" descr="A shopping list">
            <a:extLst>
              <a:ext uri="{FF2B5EF4-FFF2-40B4-BE49-F238E27FC236}">
                <a16:creationId xmlns:a16="http://schemas.microsoft.com/office/drawing/2014/main" id="{405B8945-E8E5-4627-8451-1B5FC245B74B}"/>
              </a:ext>
            </a:extLst>
          </p:cNvPr>
          <p:cNvPicPr>
            <a:picLocks noChangeAspect="1"/>
          </p:cNvPicPr>
          <p:nvPr/>
        </p:nvPicPr>
        <p:blipFill>
          <a:blip r:embed="rId3"/>
          <a:stretch>
            <a:fillRect/>
          </a:stretch>
        </p:blipFill>
        <p:spPr>
          <a:xfrm>
            <a:off x="5092838" y="1558825"/>
            <a:ext cx="3657348" cy="2743011"/>
          </a:xfrm>
          <a:prstGeom prst="rect">
            <a:avLst/>
          </a:prstGeom>
        </p:spPr>
      </p:pic>
      <p:sp>
        <p:nvSpPr>
          <p:cNvPr id="5" name="TextBox 4">
            <a:extLst>
              <a:ext uri="{FF2B5EF4-FFF2-40B4-BE49-F238E27FC236}">
                <a16:creationId xmlns:a16="http://schemas.microsoft.com/office/drawing/2014/main" id="{0E3E69E0-7C29-43D8-8DEE-CB6BAA373029}"/>
              </a:ext>
            </a:extLst>
          </p:cNvPr>
          <p:cNvSpPr txBox="1"/>
          <p:nvPr/>
        </p:nvSpPr>
        <p:spPr>
          <a:xfrm>
            <a:off x="7651928" y="3339656"/>
            <a:ext cx="932628" cy="830997"/>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350" dirty="0">
                <a:solidFill>
                  <a:schemeClr val="bg1"/>
                </a:solidFill>
              </a:rPr>
              <a:t>Shopping List</a:t>
            </a:r>
          </a:p>
          <a:p>
            <a:pPr algn="l"/>
            <a:r>
              <a:rPr lang="en-US" sz="1350" dirty="0">
                <a:solidFill>
                  <a:schemeClr val="bg1"/>
                </a:solidFill>
              </a:rPr>
              <a:t>Non-fat milk</a:t>
            </a:r>
          </a:p>
          <a:p>
            <a:pPr algn="l"/>
            <a:r>
              <a:rPr lang="en-US" sz="1350" dirty="0">
                <a:solidFill>
                  <a:schemeClr val="bg1"/>
                </a:solidFill>
              </a:rPr>
              <a:t>Bread</a:t>
            </a:r>
          </a:p>
          <a:p>
            <a:pPr algn="l"/>
            <a:r>
              <a:rPr lang="en-US" sz="1350" dirty="0">
                <a:solidFill>
                  <a:schemeClr val="bg1"/>
                </a:solidFill>
              </a:rPr>
              <a:t>Eggs</a:t>
            </a:r>
          </a:p>
        </p:txBody>
      </p:sp>
      <p:sp>
        <p:nvSpPr>
          <p:cNvPr id="6" name="Rectangle 5">
            <a:extLst>
              <a:ext uri="{FF2B5EF4-FFF2-40B4-BE49-F238E27FC236}">
                <a16:creationId xmlns:a16="http://schemas.microsoft.com/office/drawing/2014/main" id="{ECFDDEF9-A0A1-4AC0-B656-461F615C0B0E}"/>
              </a:ext>
            </a:extLst>
          </p:cNvPr>
          <p:cNvSpPr/>
          <p:nvPr/>
        </p:nvSpPr>
        <p:spPr bwMode="auto">
          <a:xfrm>
            <a:off x="5532121" y="1941916"/>
            <a:ext cx="2061498" cy="1865312"/>
          </a:xfrm>
          <a:prstGeom prst="rect">
            <a:avLst/>
          </a:prstGeom>
          <a:noFill/>
          <a:ln w="28575">
            <a:solidFill>
              <a:srgbClr val="3AE63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9E325CBC-6424-40A4-9B9A-94272142156F}"/>
              </a:ext>
            </a:extLst>
          </p:cNvPr>
          <p:cNvCxnSpPr>
            <a:stCxn id="5" idx="0"/>
            <a:endCxn id="6" idx="3"/>
          </p:cNvCxnSpPr>
          <p:nvPr/>
        </p:nvCxnSpPr>
        <p:spPr>
          <a:xfrm flipH="1" flipV="1">
            <a:off x="7593619" y="2874572"/>
            <a:ext cx="524623" cy="465084"/>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09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Analyzing Forms with the </a:t>
            </a:r>
            <a:r>
              <a:rPr lang="en-US" i="1" dirty="0"/>
              <a:t>Form Recognizer </a:t>
            </a:r>
            <a:r>
              <a:rPr lang="en-US" dirty="0"/>
              <a:t>Service</a:t>
            </a:r>
          </a:p>
        </p:txBody>
      </p:sp>
      <p:sp>
        <p:nvSpPr>
          <p:cNvPr id="3" name="Text Placeholder 2">
            <a:extLst>
              <a:ext uri="{FF2B5EF4-FFF2-40B4-BE49-F238E27FC236}">
                <a16:creationId xmlns:a16="http://schemas.microsoft.com/office/drawing/2014/main" id="{A03F7520-F689-47CB-972B-2BD2C531CD2B}"/>
              </a:ext>
            </a:extLst>
          </p:cNvPr>
          <p:cNvSpPr>
            <a:spLocks noGrp="1"/>
          </p:cNvSpPr>
          <p:nvPr>
            <p:ph type="body" sz="quarter" idx="10"/>
          </p:nvPr>
        </p:nvSpPr>
        <p:spPr>
          <a:xfrm>
            <a:off x="441198" y="1530603"/>
            <a:ext cx="4695691" cy="2862322"/>
          </a:xfrm>
        </p:spPr>
        <p:txBody>
          <a:bodyPr/>
          <a:lstStyle/>
          <a:p>
            <a:r>
              <a:rPr lang="en-US" sz="2400" dirty="0"/>
              <a:t>Extract information from scanned forms in image or PDF format</a:t>
            </a:r>
          </a:p>
          <a:p>
            <a:pPr lvl="1"/>
            <a:r>
              <a:rPr lang="en-US" sz="1800" dirty="0"/>
              <a:t>Train a custom model using your own forms</a:t>
            </a:r>
          </a:p>
          <a:p>
            <a:pPr lvl="1"/>
            <a:r>
              <a:rPr lang="en-US" sz="1800" dirty="0"/>
              <a:t>Use the pre-trained receipt model</a:t>
            </a:r>
          </a:p>
          <a:p>
            <a:r>
              <a:rPr lang="en-US" sz="2400" dirty="0"/>
              <a:t>Models perform semantic recognition of form fields – not just text extraction</a:t>
            </a:r>
          </a:p>
        </p:txBody>
      </p:sp>
      <p:pic>
        <p:nvPicPr>
          <p:cNvPr id="4" name="Picture 3" descr="A screenshot of a cell phone&#10;&#10;Description automatically generated">
            <a:extLst>
              <a:ext uri="{FF2B5EF4-FFF2-40B4-BE49-F238E27FC236}">
                <a16:creationId xmlns:a16="http://schemas.microsoft.com/office/drawing/2014/main" id="{EAB9A53A-8E7C-473B-8D75-84634B5E8FBF}"/>
              </a:ext>
            </a:extLst>
          </p:cNvPr>
          <p:cNvPicPr>
            <a:picLocks noChangeAspect="1"/>
          </p:cNvPicPr>
          <p:nvPr/>
        </p:nvPicPr>
        <p:blipFill>
          <a:blip r:embed="rId3"/>
          <a:stretch>
            <a:fillRect/>
          </a:stretch>
        </p:blipFill>
        <p:spPr>
          <a:xfrm>
            <a:off x="5602067" y="1095362"/>
            <a:ext cx="2427589" cy="335136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420835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Natural Language Processing (NLP)</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39639746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8071129" cy="2668643"/>
          </a:xfrm>
        </p:spPr>
        <p:txBody>
          <a:bodyPr/>
          <a:lstStyle/>
          <a:p>
            <a:r>
              <a:rPr lang="en-US" dirty="0"/>
              <a:t>Lesson 1</a:t>
            </a:r>
            <a:br>
              <a:rPr lang="en-US" dirty="0"/>
            </a:br>
            <a:r>
              <a:rPr lang="en-US" sz="3000" dirty="0">
                <a:solidFill>
                  <a:schemeClr val="accent2"/>
                </a:solidFill>
              </a:rPr>
              <a:t>Introduction to Natural Language Processing</a:t>
            </a:r>
            <a:br>
              <a:rPr lang="en-US" dirty="0"/>
            </a:br>
            <a:endParaRPr lang="en-US" dirty="0"/>
          </a:p>
        </p:txBody>
      </p:sp>
      <p:grpSp>
        <p:nvGrpSpPr>
          <p:cNvPr id="12" name="Group 11">
            <a:extLst>
              <a:ext uri="{FF2B5EF4-FFF2-40B4-BE49-F238E27FC236}">
                <a16:creationId xmlns:a16="http://schemas.microsoft.com/office/drawing/2014/main" id="{EAD6B1E1-09F5-49B8-A3D9-F62AEE2EAC80}"/>
              </a:ext>
            </a:extLst>
          </p:cNvPr>
          <p:cNvGrpSpPr/>
          <p:nvPr/>
        </p:nvGrpSpPr>
        <p:grpSpPr>
          <a:xfrm>
            <a:off x="7127010" y="3108924"/>
            <a:ext cx="1674995" cy="1764497"/>
            <a:chOff x="6306160" y="4447885"/>
            <a:chExt cx="2233327" cy="2352662"/>
          </a:xfrm>
        </p:grpSpPr>
        <p:pic>
          <p:nvPicPr>
            <p:cNvPr id="9" name="Graphic 8" descr="Chat bubble">
              <a:extLst>
                <a:ext uri="{FF2B5EF4-FFF2-40B4-BE49-F238E27FC236}">
                  <a16:creationId xmlns:a16="http://schemas.microsoft.com/office/drawing/2014/main" id="{8EBFA9C3-F6EF-42D4-940C-1AC7B77D89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709" y="4447885"/>
              <a:ext cx="1607778" cy="1607778"/>
            </a:xfrm>
            <a:prstGeom prst="rect">
              <a:avLst/>
            </a:prstGeom>
          </p:spPr>
        </p:pic>
        <p:pic>
          <p:nvPicPr>
            <p:cNvPr id="11" name="Graphic 10" descr="Open book">
              <a:extLst>
                <a:ext uri="{FF2B5EF4-FFF2-40B4-BE49-F238E27FC236}">
                  <a16:creationId xmlns:a16="http://schemas.microsoft.com/office/drawing/2014/main" id="{4126D2EE-A5B0-4C49-8492-4976446657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06160" y="5462972"/>
              <a:ext cx="1337575" cy="1337575"/>
            </a:xfrm>
            <a:prstGeom prst="rect">
              <a:avLst/>
            </a:prstGeom>
          </p:spPr>
        </p:pic>
      </p:grpSp>
    </p:spTree>
    <p:extLst>
      <p:ext uri="{BB962C8B-B14F-4D97-AF65-F5344CB8AC3E}">
        <p14:creationId xmlns:p14="http://schemas.microsoft.com/office/powerpoint/2010/main" val="18961666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n-US" dirty="0"/>
              <a:t>What is Natural Language Processing?</a:t>
            </a:r>
          </a:p>
        </p:txBody>
      </p:sp>
      <p:graphicFrame>
        <p:nvGraphicFramePr>
          <p:cNvPr id="6" name="Table 24">
            <a:extLst>
              <a:ext uri="{FF2B5EF4-FFF2-40B4-BE49-F238E27FC236}">
                <a16:creationId xmlns:a16="http://schemas.microsoft.com/office/drawing/2014/main" id="{03F885B4-0B1D-482F-A0B4-9A826D90437D}"/>
              </a:ext>
            </a:extLst>
          </p:cNvPr>
          <p:cNvGraphicFramePr>
            <a:graphicFrameLocks noGrp="1"/>
          </p:cNvGraphicFramePr>
          <p:nvPr/>
        </p:nvGraphicFramePr>
        <p:xfrm>
          <a:off x="1382965" y="1230378"/>
          <a:ext cx="6096001" cy="3492950"/>
        </p:xfrm>
        <a:graphic>
          <a:graphicData uri="http://schemas.openxmlformats.org/drawingml/2006/table">
            <a:tbl>
              <a:tblPr firstRow="1" bandRow="1">
                <a:tableStyleId>{2D5ABB26-0587-4C30-8999-92F81FD0307C}</a:tableStyleId>
              </a:tblPr>
              <a:tblGrid>
                <a:gridCol w="939419">
                  <a:extLst>
                    <a:ext uri="{9D8B030D-6E8A-4147-A177-3AD203B41FA5}">
                      <a16:colId xmlns:a16="http://schemas.microsoft.com/office/drawing/2014/main" val="3158493092"/>
                    </a:ext>
                  </a:extLst>
                </a:gridCol>
                <a:gridCol w="5156582">
                  <a:extLst>
                    <a:ext uri="{9D8B030D-6E8A-4147-A177-3AD203B41FA5}">
                      <a16:colId xmlns:a16="http://schemas.microsoft.com/office/drawing/2014/main" val="2130451755"/>
                    </a:ext>
                  </a:extLst>
                </a:gridCol>
              </a:tblGrid>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Text analysis and entity recognition</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0168636"/>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Sentiment analysis</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85337838"/>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Speech recognition and synthesis</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7086948"/>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Machine translation</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46844525"/>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r>
                        <a:rPr lang="en-US" sz="2400" dirty="0"/>
                        <a:t>Semantic language modeling</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8125376"/>
                  </a:ext>
                </a:extLst>
              </a:tr>
            </a:tbl>
          </a:graphicData>
        </a:graphic>
      </p:graphicFrame>
      <p:grpSp>
        <p:nvGrpSpPr>
          <p:cNvPr id="8" name="Group 7">
            <a:extLst>
              <a:ext uri="{FF2B5EF4-FFF2-40B4-BE49-F238E27FC236}">
                <a16:creationId xmlns:a16="http://schemas.microsoft.com/office/drawing/2014/main" id="{04AFC248-DB2A-4147-9F96-D7A71B526318}"/>
              </a:ext>
            </a:extLst>
          </p:cNvPr>
          <p:cNvGrpSpPr/>
          <p:nvPr/>
        </p:nvGrpSpPr>
        <p:grpSpPr>
          <a:xfrm>
            <a:off x="1474632" y="1248532"/>
            <a:ext cx="771445" cy="659564"/>
            <a:chOff x="1605567" y="1792310"/>
            <a:chExt cx="1028593" cy="879419"/>
          </a:xfrm>
        </p:grpSpPr>
        <p:pic>
          <p:nvPicPr>
            <p:cNvPr id="4" name="Graphic 3" descr="Document">
              <a:extLst>
                <a:ext uri="{FF2B5EF4-FFF2-40B4-BE49-F238E27FC236}">
                  <a16:creationId xmlns:a16="http://schemas.microsoft.com/office/drawing/2014/main" id="{0428FC25-9CF5-4A06-A31E-E9CA68A7F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567" y="1792310"/>
              <a:ext cx="764146" cy="764146"/>
            </a:xfrm>
            <a:prstGeom prst="rect">
              <a:avLst/>
            </a:prstGeom>
          </p:spPr>
        </p:pic>
        <p:pic>
          <p:nvPicPr>
            <p:cNvPr id="7" name="Graphic 6" descr="Magnifying glass">
              <a:extLst>
                <a:ext uri="{FF2B5EF4-FFF2-40B4-BE49-F238E27FC236}">
                  <a16:creationId xmlns:a16="http://schemas.microsoft.com/office/drawing/2014/main" id="{A6E8E470-B8AC-49C3-8259-92270FAEE9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5525" y="1953094"/>
              <a:ext cx="718635" cy="718635"/>
            </a:xfrm>
            <a:prstGeom prst="rect">
              <a:avLst/>
            </a:prstGeom>
          </p:spPr>
        </p:pic>
      </p:grpSp>
      <p:pic>
        <p:nvPicPr>
          <p:cNvPr id="11" name="Graphic 10" descr="Sad face outline">
            <a:extLst>
              <a:ext uri="{FF2B5EF4-FFF2-40B4-BE49-F238E27FC236}">
                <a16:creationId xmlns:a16="http://schemas.microsoft.com/office/drawing/2014/main" id="{953952E0-B466-4618-AF74-E01BD583B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18129" y="2140652"/>
            <a:ext cx="459223" cy="459223"/>
          </a:xfrm>
          <a:prstGeom prst="rect">
            <a:avLst/>
          </a:prstGeom>
        </p:spPr>
      </p:pic>
      <p:pic>
        <p:nvPicPr>
          <p:cNvPr id="16" name="Graphic 15" descr="Smiling face outline">
            <a:extLst>
              <a:ext uri="{FF2B5EF4-FFF2-40B4-BE49-F238E27FC236}">
                <a16:creationId xmlns:a16="http://schemas.microsoft.com/office/drawing/2014/main" id="{994E4F2D-2DD6-4DD1-BEAB-7FAB0C7672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35424" y="1922157"/>
            <a:ext cx="459223" cy="459223"/>
          </a:xfrm>
          <a:prstGeom prst="rect">
            <a:avLst/>
          </a:prstGeom>
        </p:spPr>
      </p:pic>
      <p:pic>
        <p:nvPicPr>
          <p:cNvPr id="19" name="Graphic 18" descr="Chat bubble">
            <a:extLst>
              <a:ext uri="{FF2B5EF4-FFF2-40B4-BE49-F238E27FC236}">
                <a16:creationId xmlns:a16="http://schemas.microsoft.com/office/drawing/2014/main" id="{C8EE31B6-6EA3-42D6-9DB7-43E988D349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4877" y="2626922"/>
            <a:ext cx="685800" cy="685800"/>
          </a:xfrm>
          <a:prstGeom prst="rect">
            <a:avLst/>
          </a:prstGeom>
        </p:spPr>
      </p:pic>
      <p:pic>
        <p:nvPicPr>
          <p:cNvPr id="21" name="Graphic 20" descr="Globe">
            <a:extLst>
              <a:ext uri="{FF2B5EF4-FFF2-40B4-BE49-F238E27FC236}">
                <a16:creationId xmlns:a16="http://schemas.microsoft.com/office/drawing/2014/main" id="{29026433-AC35-406D-9847-7749B632F3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8432" y="3386455"/>
            <a:ext cx="555560" cy="555560"/>
          </a:xfrm>
          <a:prstGeom prst="rect">
            <a:avLst/>
          </a:prstGeom>
        </p:spPr>
      </p:pic>
      <p:pic>
        <p:nvPicPr>
          <p:cNvPr id="26" name="Graphic 25" descr="Brain">
            <a:extLst>
              <a:ext uri="{FF2B5EF4-FFF2-40B4-BE49-F238E27FC236}">
                <a16:creationId xmlns:a16="http://schemas.microsoft.com/office/drawing/2014/main" id="{17D9576F-3688-47CB-AE50-B9BCE42BBC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8772" y="4107011"/>
            <a:ext cx="555560" cy="555560"/>
          </a:xfrm>
          <a:prstGeom prst="rect">
            <a:avLst/>
          </a:prstGeom>
        </p:spPr>
      </p:pic>
    </p:spTree>
    <p:extLst>
      <p:ext uri="{BB962C8B-B14F-4D97-AF65-F5344CB8AC3E}">
        <p14:creationId xmlns:p14="http://schemas.microsoft.com/office/powerpoint/2010/main" val="423006766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p:txBody>
          <a:bodyPr/>
          <a:lstStyle/>
          <a:p>
            <a:r>
              <a:rPr lang="en-US" dirty="0"/>
              <a:t>Natural Language Processing in Azure</a:t>
            </a:r>
          </a:p>
        </p:txBody>
      </p:sp>
      <p:graphicFrame>
        <p:nvGraphicFramePr>
          <p:cNvPr id="6" name="Table 6">
            <a:extLst>
              <a:ext uri="{FF2B5EF4-FFF2-40B4-BE49-F238E27FC236}">
                <a16:creationId xmlns:a16="http://schemas.microsoft.com/office/drawing/2014/main" id="{6C36EF31-AA11-438A-978A-EE33C8ECC930}"/>
              </a:ext>
            </a:extLst>
          </p:cNvPr>
          <p:cNvGraphicFramePr>
            <a:graphicFrameLocks noGrp="1"/>
          </p:cNvGraphicFramePr>
          <p:nvPr/>
        </p:nvGraphicFramePr>
        <p:xfrm>
          <a:off x="1156951" y="1088713"/>
          <a:ext cx="6966398" cy="3727130"/>
        </p:xfrm>
        <a:graphic>
          <a:graphicData uri="http://schemas.openxmlformats.org/drawingml/2006/table">
            <a:tbl>
              <a:tblPr firstRow="1" bandRow="1">
                <a:tableStyleId>{5C22544A-7EE6-4342-B048-85BDC9FD1C3A}</a:tableStyleId>
              </a:tblPr>
              <a:tblGrid>
                <a:gridCol w="2769496">
                  <a:extLst>
                    <a:ext uri="{9D8B030D-6E8A-4147-A177-3AD203B41FA5}">
                      <a16:colId xmlns:a16="http://schemas.microsoft.com/office/drawing/2014/main" val="3589561033"/>
                    </a:ext>
                  </a:extLst>
                </a:gridCol>
                <a:gridCol w="4196902">
                  <a:extLst>
                    <a:ext uri="{9D8B030D-6E8A-4147-A177-3AD203B41FA5}">
                      <a16:colId xmlns:a16="http://schemas.microsoft.com/office/drawing/2014/main" val="2859328690"/>
                    </a:ext>
                  </a:extLst>
                </a:gridCol>
              </a:tblGrid>
              <a:tr h="1008183">
                <a:tc gridSpan="2">
                  <a:txBody>
                    <a:bodyPr/>
                    <a:lstStyle/>
                    <a:p>
                      <a:endParaRPr lang="en-US" sz="1000" dirty="0"/>
                    </a:p>
                    <a:p>
                      <a:endParaRPr lang="en-US" sz="1000" dirty="0"/>
                    </a:p>
                    <a:p>
                      <a:r>
                        <a:rPr lang="en-US" sz="1000" dirty="0"/>
                        <a:t>                                      </a:t>
                      </a:r>
                      <a:r>
                        <a:rPr lang="en-US" sz="2400" b="0" dirty="0">
                          <a:solidFill>
                            <a:schemeClr val="tx1"/>
                          </a:solidFill>
                        </a:rPr>
                        <a:t>Cognitive Services</a:t>
                      </a:r>
                    </a:p>
                    <a:p>
                      <a:endParaRPr lang="en-US" sz="1000" dirty="0"/>
                    </a:p>
                    <a:p>
                      <a:endParaRPr lang="en-US" sz="1000" dirty="0"/>
                    </a:p>
                  </a:txBody>
                  <a:tcPr marL="48063" marR="48063" marT="24032" marB="24032">
                    <a:solidFill>
                      <a:schemeClr val="tx1">
                        <a:lumMod val="10000"/>
                        <a:lumOff val="90000"/>
                      </a:schemeClr>
                    </a:solidFill>
                  </a:tcPr>
                </a:tc>
                <a:tc hMerge="1">
                  <a:txBody>
                    <a:bodyPr/>
                    <a:lstStyle/>
                    <a:p>
                      <a:endParaRPr lang="en-US" dirty="0"/>
                    </a:p>
                  </a:txBody>
                  <a:tcPr>
                    <a:solidFill>
                      <a:schemeClr val="tx1">
                        <a:lumMod val="10000"/>
                        <a:lumOff val="90000"/>
                      </a:schemeClr>
                    </a:solidFill>
                  </a:tcPr>
                </a:tc>
                <a:extLst>
                  <a:ext uri="{0D108BD9-81ED-4DB2-BD59-A6C34878D82A}">
                    <a16:rowId xmlns:a16="http://schemas.microsoft.com/office/drawing/2014/main" val="1336480754"/>
                  </a:ext>
                </a:extLst>
              </a:tr>
              <a:tr h="962463">
                <a:tc>
                  <a:txBody>
                    <a:bodyPr/>
                    <a:lstStyle/>
                    <a:p>
                      <a:r>
                        <a:rPr lang="en-US" sz="1800" dirty="0">
                          <a:solidFill>
                            <a:schemeClr val="bg1"/>
                          </a:solidFill>
                        </a:rPr>
                        <a:t>Text Analytics</a:t>
                      </a:r>
                    </a:p>
                  </a:txBody>
                  <a:tcPr marL="48063" marR="48063" marT="24032" marB="24032" anchor="ctr">
                    <a:solidFill>
                      <a:schemeClr val="accent1"/>
                    </a:solidFill>
                  </a:tcPr>
                </a:tc>
                <a:tc>
                  <a:txBody>
                    <a:bodyPr/>
                    <a:lstStyle/>
                    <a:p>
                      <a:pPr marL="285750" indent="-285750">
                        <a:buFont typeface="Arial" panose="020B0604020202020204" pitchFamily="34" charset="0"/>
                        <a:buChar char="•"/>
                      </a:pPr>
                      <a:r>
                        <a:rPr lang="en-US" sz="1500" dirty="0"/>
                        <a:t>Language detection</a:t>
                      </a:r>
                    </a:p>
                    <a:p>
                      <a:pPr marL="285750" indent="-285750">
                        <a:buFont typeface="Arial" panose="020B0604020202020204" pitchFamily="34" charset="0"/>
                        <a:buChar char="•"/>
                      </a:pPr>
                      <a:r>
                        <a:rPr lang="en-US" sz="1500" dirty="0"/>
                        <a:t>Key phrase extraction</a:t>
                      </a:r>
                    </a:p>
                    <a:p>
                      <a:pPr marL="285750" indent="-285750">
                        <a:buFont typeface="Arial" panose="020B0604020202020204" pitchFamily="34" charset="0"/>
                        <a:buChar char="•"/>
                      </a:pPr>
                      <a:r>
                        <a:rPr lang="en-US" sz="1500" dirty="0"/>
                        <a:t>Entity detection</a:t>
                      </a:r>
                    </a:p>
                    <a:p>
                      <a:pPr marL="285750" indent="-285750">
                        <a:buFont typeface="Arial" panose="020B0604020202020204" pitchFamily="34" charset="0"/>
                        <a:buChar char="•"/>
                      </a:pPr>
                      <a:r>
                        <a:rPr lang="en-US" sz="1500" dirty="0"/>
                        <a:t>Sentiment analysis</a:t>
                      </a:r>
                    </a:p>
                  </a:txBody>
                  <a:tcPr marL="48063" marR="48063" marT="24032" marB="24032" anchor="ctr">
                    <a:solidFill>
                      <a:schemeClr val="bg1"/>
                    </a:solidFill>
                  </a:tcPr>
                </a:tc>
                <a:extLst>
                  <a:ext uri="{0D108BD9-81ED-4DB2-BD59-A6C34878D82A}">
                    <a16:rowId xmlns:a16="http://schemas.microsoft.com/office/drawing/2014/main" val="987756119"/>
                  </a:ext>
                </a:extLst>
              </a:tr>
              <a:tr h="733863">
                <a:tc>
                  <a:txBody>
                    <a:bodyPr/>
                    <a:lstStyle/>
                    <a:p>
                      <a:r>
                        <a:rPr lang="en-US" sz="1800" dirty="0">
                          <a:solidFill>
                            <a:schemeClr val="bg1"/>
                          </a:solidFill>
                        </a:rPr>
                        <a:t>Speech</a:t>
                      </a:r>
                    </a:p>
                  </a:txBody>
                  <a:tcPr marL="48063" marR="48063" marT="24032" marB="24032" anchor="c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Text to speech</a:t>
                      </a:r>
                    </a:p>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Speech to text</a:t>
                      </a:r>
                    </a:p>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Speech translation</a:t>
                      </a:r>
                    </a:p>
                  </a:txBody>
                  <a:tcPr marL="48063" marR="48063" marT="24032" marB="24032" anchor="ctr">
                    <a:solidFill>
                      <a:schemeClr val="bg1"/>
                    </a:solidFill>
                  </a:tcPr>
                </a:tc>
                <a:extLst>
                  <a:ext uri="{0D108BD9-81ED-4DB2-BD59-A6C34878D82A}">
                    <a16:rowId xmlns:a16="http://schemas.microsoft.com/office/drawing/2014/main" val="4106960248"/>
                  </a:ext>
                </a:extLst>
              </a:tr>
              <a:tr h="503689">
                <a:tc>
                  <a:txBody>
                    <a:bodyPr/>
                    <a:lstStyle/>
                    <a:p>
                      <a:r>
                        <a:rPr lang="en-US" sz="1800" dirty="0">
                          <a:solidFill>
                            <a:schemeClr val="bg1"/>
                          </a:solidFill>
                        </a:rPr>
                        <a:t>Translator Text</a:t>
                      </a:r>
                    </a:p>
                  </a:txBody>
                  <a:tcPr marL="48063" marR="48063" marT="24032" marB="24032" anchor="c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Text translation</a:t>
                      </a:r>
                    </a:p>
                  </a:txBody>
                  <a:tcPr marL="48063" marR="48063" marT="24032" marB="24032" anchor="ctr">
                    <a:solidFill>
                      <a:schemeClr val="bg1"/>
                    </a:solidFill>
                  </a:tcPr>
                </a:tc>
                <a:extLst>
                  <a:ext uri="{0D108BD9-81ED-4DB2-BD59-A6C34878D82A}">
                    <a16:rowId xmlns:a16="http://schemas.microsoft.com/office/drawing/2014/main" val="36598428"/>
                  </a:ext>
                </a:extLst>
              </a:tr>
              <a:tr h="503689">
                <a:tc>
                  <a:txBody>
                    <a:bodyPr/>
                    <a:lstStyle/>
                    <a:p>
                      <a:r>
                        <a:rPr lang="en-US" sz="1800" dirty="0">
                          <a:solidFill>
                            <a:schemeClr val="bg1"/>
                          </a:solidFill>
                        </a:rPr>
                        <a:t>Language Understanding</a:t>
                      </a:r>
                    </a:p>
                  </a:txBody>
                  <a:tcPr marL="48063" marR="48063" marT="24032" marB="24032" anchor="c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Custom language modeling</a:t>
                      </a:r>
                    </a:p>
                  </a:txBody>
                  <a:tcPr marL="48063" marR="48063" marT="24032" marB="24032" anchor="ctr">
                    <a:solidFill>
                      <a:schemeClr val="bg1"/>
                    </a:solidFill>
                  </a:tcPr>
                </a:tc>
                <a:extLst>
                  <a:ext uri="{0D108BD9-81ED-4DB2-BD59-A6C34878D82A}">
                    <a16:rowId xmlns:a16="http://schemas.microsoft.com/office/drawing/2014/main" val="3548692776"/>
                  </a:ext>
                </a:extLst>
              </a:tr>
            </a:tbl>
          </a:graphicData>
        </a:graphic>
      </p:graphicFrame>
      <p:pic>
        <p:nvPicPr>
          <p:cNvPr id="5" name="Graphic 4">
            <a:extLst>
              <a:ext uri="{FF2B5EF4-FFF2-40B4-BE49-F238E27FC236}">
                <a16:creationId xmlns:a16="http://schemas.microsoft.com/office/drawing/2014/main" id="{AC451DF3-4D15-4EA8-B479-716D92037C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4373" y="1331927"/>
            <a:ext cx="966269" cy="570749"/>
          </a:xfrm>
          <a:prstGeom prst="rect">
            <a:avLst/>
          </a:prstGeom>
        </p:spPr>
      </p:pic>
    </p:spTree>
    <p:extLst>
      <p:ext uri="{BB962C8B-B14F-4D97-AF65-F5344CB8AC3E}">
        <p14:creationId xmlns:p14="http://schemas.microsoft.com/office/powerpoint/2010/main" val="30001025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7926051" cy="2668643"/>
          </a:xfrm>
        </p:spPr>
        <p:txBody>
          <a:bodyPr/>
          <a:lstStyle/>
          <a:p>
            <a:r>
              <a:rPr lang="en-US" dirty="0"/>
              <a:t>Lesson 2</a:t>
            </a:r>
            <a:br>
              <a:rPr lang="en-US" dirty="0"/>
            </a:br>
            <a:r>
              <a:rPr lang="en-US" sz="3000" dirty="0">
                <a:solidFill>
                  <a:schemeClr val="accent2"/>
                </a:solidFill>
              </a:rPr>
              <a:t>Using Natural Language Processing Services</a:t>
            </a:r>
            <a:br>
              <a:rPr lang="en-US" sz="3000" dirty="0">
                <a:solidFill>
                  <a:schemeClr val="accent2"/>
                </a:solidFill>
              </a:rPr>
            </a:br>
            <a:br>
              <a:rPr lang="en-US" dirty="0"/>
            </a:br>
            <a:endParaRPr lang="en-US" dirty="0"/>
          </a:p>
        </p:txBody>
      </p:sp>
      <p:pic>
        <p:nvPicPr>
          <p:cNvPr id="2" name="Graphic 1">
            <a:extLst>
              <a:ext uri="{FF2B5EF4-FFF2-40B4-BE49-F238E27FC236}">
                <a16:creationId xmlns:a16="http://schemas.microsoft.com/office/drawing/2014/main" id="{9A7D7543-324F-4180-94CF-2171E2538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1484" y="3651070"/>
            <a:ext cx="1910521" cy="1128494"/>
          </a:xfrm>
          <a:prstGeom prst="rect">
            <a:avLst/>
          </a:prstGeom>
        </p:spPr>
      </p:pic>
    </p:spTree>
    <p:extLst>
      <p:ext uri="{BB962C8B-B14F-4D97-AF65-F5344CB8AC3E}">
        <p14:creationId xmlns:p14="http://schemas.microsoft.com/office/powerpoint/2010/main" val="176870944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43FB-438F-4EFE-926B-C3842E3E47E3}"/>
              </a:ext>
            </a:extLst>
          </p:cNvPr>
          <p:cNvSpPr>
            <a:spLocks noGrp="1"/>
          </p:cNvSpPr>
          <p:nvPr>
            <p:ph type="title"/>
          </p:nvPr>
        </p:nvSpPr>
        <p:spPr/>
        <p:txBody>
          <a:bodyPr/>
          <a:lstStyle/>
          <a:p>
            <a:r>
              <a:rPr lang="en-US" dirty="0"/>
              <a:t>Text Analytics</a:t>
            </a:r>
          </a:p>
        </p:txBody>
      </p:sp>
      <p:sp>
        <p:nvSpPr>
          <p:cNvPr id="3" name="Text Placeholder 2">
            <a:extLst>
              <a:ext uri="{FF2B5EF4-FFF2-40B4-BE49-F238E27FC236}">
                <a16:creationId xmlns:a16="http://schemas.microsoft.com/office/drawing/2014/main" id="{D6ECC73D-B791-447C-86BB-CDED93EC81AB}"/>
              </a:ext>
            </a:extLst>
          </p:cNvPr>
          <p:cNvSpPr>
            <a:spLocks noGrp="1"/>
          </p:cNvSpPr>
          <p:nvPr>
            <p:ph type="body" sz="quarter" idx="10"/>
          </p:nvPr>
        </p:nvSpPr>
        <p:spPr>
          <a:xfrm>
            <a:off x="4699000" y="1306787"/>
            <a:ext cx="4291510" cy="2529923"/>
          </a:xfrm>
        </p:spPr>
        <p:txBody>
          <a:bodyPr/>
          <a:lstStyle/>
          <a:p>
            <a:pPr marL="342900" indent="-342900">
              <a:buFont typeface="Arial" panose="020B0604020202020204" pitchFamily="34" charset="0"/>
              <a:buChar char="•"/>
            </a:pPr>
            <a:r>
              <a:rPr lang="en-US" sz="2400" dirty="0">
                <a:solidFill>
                  <a:schemeClr val="accent1"/>
                </a:solidFill>
              </a:rPr>
              <a:t>Predominant Language</a:t>
            </a:r>
            <a:r>
              <a:rPr lang="en-US" sz="2400" dirty="0"/>
              <a:t>: English</a:t>
            </a:r>
          </a:p>
          <a:p>
            <a:pPr marL="342900" indent="-342900">
              <a:buFont typeface="Arial" panose="020B0604020202020204" pitchFamily="34" charset="0"/>
              <a:buChar char="•"/>
            </a:pPr>
            <a:r>
              <a:rPr lang="en-US" sz="2400" dirty="0">
                <a:solidFill>
                  <a:schemeClr val="accent1"/>
                </a:solidFill>
              </a:rPr>
              <a:t>Sentiment</a:t>
            </a:r>
            <a:r>
              <a:rPr lang="en-US" sz="2400" dirty="0"/>
              <a:t>: 88% (positive)</a:t>
            </a:r>
          </a:p>
          <a:p>
            <a:pPr marL="342900" indent="-342900">
              <a:buFont typeface="Arial" panose="020B0604020202020204" pitchFamily="34" charset="0"/>
              <a:buChar char="•"/>
            </a:pPr>
            <a:r>
              <a:rPr lang="en-US" sz="2400" dirty="0">
                <a:solidFill>
                  <a:schemeClr val="accent1"/>
                </a:solidFill>
              </a:rPr>
              <a:t>Key Phrases</a:t>
            </a:r>
            <a:r>
              <a:rPr lang="en-US" sz="2400" dirty="0"/>
              <a:t>: "wonderful vacation"</a:t>
            </a:r>
          </a:p>
          <a:p>
            <a:pPr marL="342900" indent="-342900">
              <a:buFont typeface="Arial" panose="020B0604020202020204" pitchFamily="34" charset="0"/>
              <a:buChar char="•"/>
            </a:pPr>
            <a:r>
              <a:rPr lang="en-US" sz="2400" dirty="0">
                <a:solidFill>
                  <a:schemeClr val="accent1"/>
                </a:solidFill>
              </a:rPr>
              <a:t>Entities</a:t>
            </a:r>
            <a:r>
              <a:rPr lang="en-US" sz="2400" dirty="0"/>
              <a:t>: France</a:t>
            </a:r>
          </a:p>
        </p:txBody>
      </p:sp>
      <p:sp>
        <p:nvSpPr>
          <p:cNvPr id="4" name="TextBox 3">
            <a:extLst>
              <a:ext uri="{FF2B5EF4-FFF2-40B4-BE49-F238E27FC236}">
                <a16:creationId xmlns:a16="http://schemas.microsoft.com/office/drawing/2014/main" id="{FCDF5EB8-64D6-45EF-911A-0D3D13964FDD}"/>
              </a:ext>
            </a:extLst>
          </p:cNvPr>
          <p:cNvSpPr txBox="1"/>
          <p:nvPr/>
        </p:nvSpPr>
        <p:spPr>
          <a:xfrm>
            <a:off x="340795" y="2156251"/>
            <a:ext cx="4032058"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dirty="0">
              <a:gradFill>
                <a:gsLst>
                  <a:gs pos="2917">
                    <a:schemeClr val="tx1"/>
                  </a:gs>
                  <a:gs pos="30000">
                    <a:schemeClr val="tx1"/>
                  </a:gs>
                </a:gsLst>
                <a:lin ang="5400000" scaled="0"/>
              </a:gradFill>
            </a:endParaRPr>
          </a:p>
          <a:p>
            <a:pPr algn="ctr"/>
            <a:r>
              <a:rPr lang="en-US" dirty="0">
                <a:gradFill>
                  <a:gsLst>
                    <a:gs pos="2917">
                      <a:schemeClr val="tx1"/>
                    </a:gs>
                    <a:gs pos="30000">
                      <a:schemeClr val="tx1"/>
                    </a:gs>
                  </a:gsLst>
                  <a:lin ang="5400000" scaled="0"/>
                </a:gradFill>
              </a:rPr>
              <a:t>I had a wonderful vacation in France.</a:t>
            </a:r>
          </a:p>
          <a:p>
            <a:pPr algn="ct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8384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BEC-C940-424F-A22F-D92BA77CA907}"/>
              </a:ext>
            </a:extLst>
          </p:cNvPr>
          <p:cNvSpPr>
            <a:spLocks noGrp="1"/>
          </p:cNvSpPr>
          <p:nvPr>
            <p:ph type="title"/>
          </p:nvPr>
        </p:nvSpPr>
        <p:spPr/>
        <p:txBody>
          <a:bodyPr/>
          <a:lstStyle/>
          <a:p>
            <a:r>
              <a:rPr lang="en-US" dirty="0"/>
              <a:t>Speech Recognition and Synthesis</a:t>
            </a:r>
          </a:p>
        </p:txBody>
      </p:sp>
      <p:grpSp>
        <p:nvGrpSpPr>
          <p:cNvPr id="6" name="Group 5">
            <a:extLst>
              <a:ext uri="{FF2B5EF4-FFF2-40B4-BE49-F238E27FC236}">
                <a16:creationId xmlns:a16="http://schemas.microsoft.com/office/drawing/2014/main" id="{328A7B25-5761-45C5-AB88-D1247FF652D0}"/>
              </a:ext>
            </a:extLst>
          </p:cNvPr>
          <p:cNvGrpSpPr/>
          <p:nvPr/>
        </p:nvGrpSpPr>
        <p:grpSpPr>
          <a:xfrm>
            <a:off x="15607" y="1315098"/>
            <a:ext cx="6710036" cy="1735846"/>
            <a:chOff x="20809" y="1753464"/>
            <a:chExt cx="8946715" cy="2314461"/>
          </a:xfrm>
        </p:grpSpPr>
        <p:pic>
          <p:nvPicPr>
            <p:cNvPr id="29" name="Graphic 28" descr="Subtitles">
              <a:extLst>
                <a:ext uri="{FF2B5EF4-FFF2-40B4-BE49-F238E27FC236}">
                  <a16:creationId xmlns:a16="http://schemas.microsoft.com/office/drawing/2014/main" id="{0F25A131-54F7-43C0-81C7-98DFD9563E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09" y="1753464"/>
              <a:ext cx="2314461" cy="2314461"/>
            </a:xfrm>
            <a:prstGeom prst="rect">
              <a:avLst/>
            </a:prstGeom>
          </p:spPr>
        </p:pic>
        <p:sp>
          <p:nvSpPr>
            <p:cNvPr id="30" name="TextBox 29">
              <a:extLst>
                <a:ext uri="{FF2B5EF4-FFF2-40B4-BE49-F238E27FC236}">
                  <a16:creationId xmlns:a16="http://schemas.microsoft.com/office/drawing/2014/main" id="{F82921E9-746E-4A86-B13C-CC650C050A3F}"/>
                </a:ext>
              </a:extLst>
            </p:cNvPr>
            <p:cNvSpPr txBox="1"/>
            <p:nvPr/>
          </p:nvSpPr>
          <p:spPr>
            <a:xfrm>
              <a:off x="3224474" y="2556752"/>
              <a:ext cx="5743050" cy="73866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500" dirty="0"/>
                <a:t>Use the </a:t>
              </a:r>
              <a:r>
                <a:rPr lang="en-US" sz="1500" i="1" dirty="0"/>
                <a:t>speech-to-text</a:t>
              </a:r>
              <a:r>
                <a:rPr lang="en-US" sz="1500" dirty="0"/>
                <a:t> capabilities of the </a:t>
              </a:r>
              <a:r>
                <a:rPr lang="en-US" sz="1500" b="1" dirty="0"/>
                <a:t>Speech</a:t>
              </a:r>
              <a:r>
                <a:rPr lang="en-US" sz="1500" dirty="0"/>
                <a:t> service to transcribe audible speech to text</a:t>
              </a:r>
            </a:p>
          </p:txBody>
        </p:sp>
        <p:sp>
          <p:nvSpPr>
            <p:cNvPr id="4" name="Arrow: Right 3">
              <a:extLst>
                <a:ext uri="{FF2B5EF4-FFF2-40B4-BE49-F238E27FC236}">
                  <a16:creationId xmlns:a16="http://schemas.microsoft.com/office/drawing/2014/main" id="{FA9FB07E-E8B2-4EC3-9795-B6DA4D3BEC38}"/>
                </a:ext>
              </a:extLst>
            </p:cNvPr>
            <p:cNvSpPr/>
            <p:nvPr/>
          </p:nvSpPr>
          <p:spPr bwMode="auto">
            <a:xfrm>
              <a:off x="2235746" y="2556752"/>
              <a:ext cx="903180" cy="7078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7826BB8-0ECD-4692-ACF4-58228DEEE7B9}"/>
              </a:ext>
            </a:extLst>
          </p:cNvPr>
          <p:cNvGrpSpPr/>
          <p:nvPr/>
        </p:nvGrpSpPr>
        <p:grpSpPr>
          <a:xfrm>
            <a:off x="2255672" y="2825797"/>
            <a:ext cx="6802945" cy="1735846"/>
            <a:chOff x="3007562" y="3767729"/>
            <a:chExt cx="9070593" cy="2314461"/>
          </a:xfrm>
        </p:grpSpPr>
        <p:pic>
          <p:nvPicPr>
            <p:cNvPr id="31" name="Graphic 30" descr="Subtitles">
              <a:extLst>
                <a:ext uri="{FF2B5EF4-FFF2-40B4-BE49-F238E27FC236}">
                  <a16:creationId xmlns:a16="http://schemas.microsoft.com/office/drawing/2014/main" id="{2A622405-C1C5-433F-91D5-D7234F6E6F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3694" y="3767729"/>
              <a:ext cx="2314461" cy="2314461"/>
            </a:xfrm>
            <a:prstGeom prst="rect">
              <a:avLst/>
            </a:prstGeom>
          </p:spPr>
        </p:pic>
        <p:sp>
          <p:nvSpPr>
            <p:cNvPr id="32" name="TextBox 31">
              <a:extLst>
                <a:ext uri="{FF2B5EF4-FFF2-40B4-BE49-F238E27FC236}">
                  <a16:creationId xmlns:a16="http://schemas.microsoft.com/office/drawing/2014/main" id="{CF1CC1B7-4748-41D3-9F54-F76008027FFB}"/>
                </a:ext>
              </a:extLst>
            </p:cNvPr>
            <p:cNvSpPr txBox="1"/>
            <p:nvPr/>
          </p:nvSpPr>
          <p:spPr>
            <a:xfrm>
              <a:off x="3007562" y="4707108"/>
              <a:ext cx="5743049" cy="73866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500" dirty="0"/>
                <a:t>Use the </a:t>
              </a:r>
              <a:r>
                <a:rPr lang="en-US" sz="1500" i="1" dirty="0"/>
                <a:t>text-to-speech</a:t>
              </a:r>
              <a:r>
                <a:rPr lang="en-US" sz="1500" dirty="0"/>
                <a:t> capabilities of the </a:t>
              </a:r>
              <a:r>
                <a:rPr lang="en-US" sz="1500" b="1" dirty="0"/>
                <a:t>Speech</a:t>
              </a:r>
              <a:r>
                <a:rPr lang="en-US" sz="1500" dirty="0"/>
                <a:t> service to generate audible speech from text</a:t>
              </a:r>
            </a:p>
          </p:txBody>
        </p:sp>
        <p:sp>
          <p:nvSpPr>
            <p:cNvPr id="33" name="Arrow: Right 32">
              <a:extLst>
                <a:ext uri="{FF2B5EF4-FFF2-40B4-BE49-F238E27FC236}">
                  <a16:creationId xmlns:a16="http://schemas.microsoft.com/office/drawing/2014/main" id="{F8FBC912-A081-4534-B3B4-819125214B96}"/>
                </a:ext>
              </a:extLst>
            </p:cNvPr>
            <p:cNvSpPr/>
            <p:nvPr/>
          </p:nvSpPr>
          <p:spPr bwMode="auto">
            <a:xfrm>
              <a:off x="9010534" y="4665531"/>
              <a:ext cx="903180" cy="7078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73375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AI-900 2021 Updates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Worldwide Learning (WWL) revisits exam's objectives every 2 months</a:t>
            </a:r>
          </a:p>
          <a:p>
            <a:r>
              <a:rPr lang="en-US" dirty="0"/>
              <a:t>AI-900 was last updated October 22, 2020</a:t>
            </a:r>
          </a:p>
          <a:p>
            <a:r>
              <a:rPr lang="en-US" dirty="0"/>
              <a:t>The updates were trivial and cosmetic</a:t>
            </a:r>
          </a:p>
          <a:p>
            <a:endParaRPr lang="en-US" dirty="0"/>
          </a:p>
          <a:p>
            <a:endParaRPr lang="en-US" dirty="0"/>
          </a:p>
        </p:txBody>
      </p:sp>
      <p:pic>
        <p:nvPicPr>
          <p:cNvPr id="6" name="Picture 5">
            <a:extLst>
              <a:ext uri="{FF2B5EF4-FFF2-40B4-BE49-F238E27FC236}">
                <a16:creationId xmlns:a16="http://schemas.microsoft.com/office/drawing/2014/main" id="{BD5B7FE7-797E-4CC9-AAE8-06C9149CADCC}"/>
              </a:ext>
            </a:extLst>
          </p:cNvPr>
          <p:cNvPicPr>
            <a:picLocks noChangeAspect="1"/>
          </p:cNvPicPr>
          <p:nvPr/>
        </p:nvPicPr>
        <p:blipFill>
          <a:blip r:embed="rId2"/>
          <a:stretch>
            <a:fillRect/>
          </a:stretch>
        </p:blipFill>
        <p:spPr>
          <a:xfrm>
            <a:off x="7279384" y="1924050"/>
            <a:ext cx="1434474" cy="1434474"/>
          </a:xfrm>
          <a:prstGeom prst="rect">
            <a:avLst/>
          </a:prstGeom>
        </p:spPr>
      </p:pic>
      <p:pic>
        <p:nvPicPr>
          <p:cNvPr id="7" name="Picture 6">
            <a:extLst>
              <a:ext uri="{FF2B5EF4-FFF2-40B4-BE49-F238E27FC236}">
                <a16:creationId xmlns:a16="http://schemas.microsoft.com/office/drawing/2014/main" id="{50639E1D-BEC3-47B7-A226-04C32C8C7D12}"/>
              </a:ext>
            </a:extLst>
          </p:cNvPr>
          <p:cNvPicPr>
            <a:picLocks noChangeAspect="1"/>
          </p:cNvPicPr>
          <p:nvPr/>
        </p:nvPicPr>
        <p:blipFill>
          <a:blip r:embed="rId3"/>
          <a:stretch>
            <a:fillRect/>
          </a:stretch>
        </p:blipFill>
        <p:spPr>
          <a:xfrm>
            <a:off x="2563246" y="2374134"/>
            <a:ext cx="4007978" cy="1892223"/>
          </a:xfrm>
          <a:prstGeom prst="rect">
            <a:avLst/>
          </a:prstGeom>
        </p:spPr>
      </p:pic>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4394-4D73-42E4-8ED0-0167AB3CEBCD}"/>
              </a:ext>
            </a:extLst>
          </p:cNvPr>
          <p:cNvSpPr>
            <a:spLocks noGrp="1"/>
          </p:cNvSpPr>
          <p:nvPr>
            <p:ph type="title"/>
          </p:nvPr>
        </p:nvSpPr>
        <p:spPr/>
        <p:txBody>
          <a:bodyPr/>
          <a:lstStyle/>
          <a:p>
            <a:r>
              <a:rPr lang="en-US" dirty="0"/>
              <a:t>Translation</a:t>
            </a:r>
          </a:p>
        </p:txBody>
      </p:sp>
      <p:grpSp>
        <p:nvGrpSpPr>
          <p:cNvPr id="17" name="Group 16">
            <a:extLst>
              <a:ext uri="{FF2B5EF4-FFF2-40B4-BE49-F238E27FC236}">
                <a16:creationId xmlns:a16="http://schemas.microsoft.com/office/drawing/2014/main" id="{0E5AB54E-E265-46C2-867B-22901D579335}"/>
              </a:ext>
            </a:extLst>
          </p:cNvPr>
          <p:cNvGrpSpPr/>
          <p:nvPr/>
        </p:nvGrpSpPr>
        <p:grpSpPr>
          <a:xfrm>
            <a:off x="1630423" y="2855562"/>
            <a:ext cx="5978462" cy="2041808"/>
            <a:chOff x="2381129" y="3615585"/>
            <a:chExt cx="7971283" cy="2722411"/>
          </a:xfrm>
        </p:grpSpPr>
        <p:sp>
          <p:nvSpPr>
            <p:cNvPr id="5" name="Speech Bubble: Oval 4">
              <a:extLst>
                <a:ext uri="{FF2B5EF4-FFF2-40B4-BE49-F238E27FC236}">
                  <a16:creationId xmlns:a16="http://schemas.microsoft.com/office/drawing/2014/main" id="{7E4AB31A-B9C7-4BF9-9F0E-F3844B40745D}"/>
                </a:ext>
              </a:extLst>
            </p:cNvPr>
            <p:cNvSpPr/>
            <p:nvPr/>
          </p:nvSpPr>
          <p:spPr bwMode="auto">
            <a:xfrm>
              <a:off x="2381129" y="4261916"/>
              <a:ext cx="1846747" cy="1245746"/>
            </a:xfrm>
            <a:prstGeom prst="wedgeEllipseCallout">
              <a:avLst>
                <a:gd name="adj1" fmla="val -44991"/>
                <a:gd name="adj2" fmla="val 62109"/>
              </a:avLst>
            </a:prstGeom>
            <a:solidFill>
              <a:schemeClr val="bg1"/>
            </a:solidFill>
            <a:ln w="762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2100" dirty="0">
                  <a:solidFill>
                    <a:schemeClr val="tx1"/>
                  </a:solidFill>
                  <a:ea typeface="Segoe UI" pitchFamily="34" charset="0"/>
                  <a:cs typeface="Segoe UI" pitchFamily="34" charset="0"/>
                </a:rPr>
                <a:t>Hello</a:t>
              </a:r>
            </a:p>
          </p:txBody>
        </p:sp>
        <p:sp>
          <p:nvSpPr>
            <p:cNvPr id="13" name="Speech Bubble: Oval 12">
              <a:extLst>
                <a:ext uri="{FF2B5EF4-FFF2-40B4-BE49-F238E27FC236}">
                  <a16:creationId xmlns:a16="http://schemas.microsoft.com/office/drawing/2014/main" id="{FFC31138-8597-42BC-9434-52454CFF9535}"/>
                </a:ext>
              </a:extLst>
            </p:cNvPr>
            <p:cNvSpPr/>
            <p:nvPr/>
          </p:nvSpPr>
          <p:spPr bwMode="auto">
            <a:xfrm>
              <a:off x="8505664" y="5092250"/>
              <a:ext cx="1846747" cy="1245746"/>
            </a:xfrm>
            <a:prstGeom prst="wedgeEllipseCallout">
              <a:avLst>
                <a:gd name="adj1" fmla="val -44991"/>
                <a:gd name="adj2" fmla="val 62109"/>
              </a:avLst>
            </a:prstGeom>
            <a:solidFill>
              <a:schemeClr val="bg1"/>
            </a:solidFill>
            <a:ln w="762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ja-JP" altLang="en-US" sz="2100" dirty="0">
                  <a:solidFill>
                    <a:schemeClr val="tx1"/>
                  </a:solidFill>
                  <a:ea typeface="Segoe UI" pitchFamily="34" charset="0"/>
                  <a:cs typeface="Segoe UI" pitchFamily="34" charset="0"/>
                </a:rPr>
                <a:t>你好</a:t>
              </a:r>
              <a:endParaRPr lang="en-US" sz="2100" dirty="0">
                <a:solidFill>
                  <a:schemeClr val="tx1"/>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65DCE0E8-4ED0-41FB-974D-F325D70F7EED}"/>
                </a:ext>
              </a:extLst>
            </p:cNvPr>
            <p:cNvSpPr txBox="1"/>
            <p:nvPr/>
          </p:nvSpPr>
          <p:spPr>
            <a:xfrm>
              <a:off x="8378588" y="3615585"/>
              <a:ext cx="1973824" cy="12926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100" dirty="0">
                <a:gradFill>
                  <a:gsLst>
                    <a:gs pos="2917">
                      <a:schemeClr val="tx1"/>
                    </a:gs>
                    <a:gs pos="30000">
                      <a:schemeClr val="tx1"/>
                    </a:gs>
                  </a:gsLst>
                  <a:lin ang="5400000" scaled="0"/>
                </a:gradFill>
              </a:endParaRPr>
            </a:p>
            <a:p>
              <a:pPr algn="ctr"/>
              <a:r>
                <a:rPr lang="en-US" sz="2100" dirty="0">
                  <a:gradFill>
                    <a:gsLst>
                      <a:gs pos="2917">
                        <a:schemeClr val="tx1"/>
                      </a:gs>
                      <a:gs pos="30000">
                        <a:schemeClr val="tx1"/>
                      </a:gs>
                    </a:gsLst>
                    <a:lin ang="5400000" scaled="0"/>
                  </a:gradFill>
                </a:rPr>
                <a:t>Hola</a:t>
              </a:r>
            </a:p>
            <a:p>
              <a:pPr algn="ctr"/>
              <a:endParaRPr lang="en-US" sz="2100" dirty="0">
                <a:gradFill>
                  <a:gsLst>
                    <a:gs pos="2917">
                      <a:schemeClr val="tx1"/>
                    </a:gs>
                    <a:gs pos="30000">
                      <a:schemeClr val="tx1"/>
                    </a:gs>
                  </a:gsLst>
                  <a:lin ang="5400000" scaled="0"/>
                </a:gradFill>
              </a:endParaRPr>
            </a:p>
          </p:txBody>
        </p:sp>
        <p:grpSp>
          <p:nvGrpSpPr>
            <p:cNvPr id="9" name="Group 8">
              <a:extLst>
                <a:ext uri="{FF2B5EF4-FFF2-40B4-BE49-F238E27FC236}">
                  <a16:creationId xmlns:a16="http://schemas.microsoft.com/office/drawing/2014/main" id="{F54BBA73-757D-4181-AA97-BE843E318E53}"/>
                </a:ext>
              </a:extLst>
            </p:cNvPr>
            <p:cNvGrpSpPr/>
            <p:nvPr/>
          </p:nvGrpSpPr>
          <p:grpSpPr>
            <a:xfrm>
              <a:off x="5157149" y="3831029"/>
              <a:ext cx="2174870" cy="2069095"/>
              <a:chOff x="5157149" y="3831029"/>
              <a:chExt cx="2174870" cy="2069095"/>
            </a:xfrm>
          </p:grpSpPr>
          <p:pic>
            <p:nvPicPr>
              <p:cNvPr id="4" name="Graphic 3" descr="Gears">
                <a:extLst>
                  <a:ext uri="{FF2B5EF4-FFF2-40B4-BE49-F238E27FC236}">
                    <a16:creationId xmlns:a16="http://schemas.microsoft.com/office/drawing/2014/main" id="{B586EDF3-7076-42C4-B889-776C93BD0E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137" y="4204281"/>
                <a:ext cx="1695843" cy="1695843"/>
              </a:xfrm>
              <a:prstGeom prst="rect">
                <a:avLst/>
              </a:prstGeom>
            </p:spPr>
          </p:pic>
          <p:sp>
            <p:nvSpPr>
              <p:cNvPr id="8" name="TextBox 7">
                <a:extLst>
                  <a:ext uri="{FF2B5EF4-FFF2-40B4-BE49-F238E27FC236}">
                    <a16:creationId xmlns:a16="http://schemas.microsoft.com/office/drawing/2014/main" id="{B52307FC-B3C9-412A-B2D6-14A1AD9EC6BE}"/>
                  </a:ext>
                </a:extLst>
              </p:cNvPr>
              <p:cNvSpPr txBox="1"/>
              <p:nvPr/>
            </p:nvSpPr>
            <p:spPr>
              <a:xfrm>
                <a:off x="5157149" y="3831029"/>
                <a:ext cx="2174870" cy="430887"/>
              </a:xfrm>
              <a:prstGeom prst="rect">
                <a:avLst/>
              </a:prstGeom>
              <a:noFill/>
            </p:spPr>
            <p:txBody>
              <a:bodyPr wrap="none" lIns="0" tIns="0" rIns="0" bIns="0" rtlCol="0">
                <a:spAutoFit/>
              </a:bodyPr>
              <a:lstStyle/>
              <a:p>
                <a:pPr algn="l"/>
                <a:r>
                  <a:rPr lang="en-US" sz="2100" b="1" dirty="0">
                    <a:gradFill>
                      <a:gsLst>
                        <a:gs pos="2917">
                          <a:schemeClr val="tx1"/>
                        </a:gs>
                        <a:gs pos="30000">
                          <a:schemeClr val="tx1"/>
                        </a:gs>
                      </a:gsLst>
                      <a:lin ang="5400000" scaled="0"/>
                    </a:gradFill>
                  </a:rPr>
                  <a:t>Speech</a:t>
                </a:r>
                <a:r>
                  <a:rPr lang="en-US" sz="2100" dirty="0">
                    <a:gradFill>
                      <a:gsLst>
                        <a:gs pos="2917">
                          <a:schemeClr val="tx1"/>
                        </a:gs>
                        <a:gs pos="30000">
                          <a:schemeClr val="tx1"/>
                        </a:gs>
                      </a:gsLst>
                      <a:lin ang="5400000" scaled="0"/>
                    </a:gradFill>
                  </a:rPr>
                  <a:t> service</a:t>
                </a:r>
              </a:p>
            </p:txBody>
          </p:sp>
        </p:grpSp>
        <p:sp>
          <p:nvSpPr>
            <p:cNvPr id="10" name="Arrow: Right 9">
              <a:extLst>
                <a:ext uri="{FF2B5EF4-FFF2-40B4-BE49-F238E27FC236}">
                  <a16:creationId xmlns:a16="http://schemas.microsoft.com/office/drawing/2014/main" id="{D51F51C9-7F33-48FE-B8B5-132998147B78}"/>
                </a:ext>
              </a:extLst>
            </p:cNvPr>
            <p:cNvSpPr/>
            <p:nvPr/>
          </p:nvSpPr>
          <p:spPr bwMode="auto">
            <a:xfrm>
              <a:off x="4532404" y="4617199"/>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Left Brace 11">
              <a:extLst>
                <a:ext uri="{FF2B5EF4-FFF2-40B4-BE49-F238E27FC236}">
                  <a16:creationId xmlns:a16="http://schemas.microsoft.com/office/drawing/2014/main" id="{C355CF49-F1C9-4D69-A7AB-391FF2313A09}"/>
                </a:ext>
              </a:extLst>
            </p:cNvPr>
            <p:cNvSpPr/>
            <p:nvPr/>
          </p:nvSpPr>
          <p:spPr>
            <a:xfrm>
              <a:off x="7619658" y="4439428"/>
              <a:ext cx="450461" cy="1305643"/>
            </a:xfrm>
            <a:prstGeom prst="leftBrac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CA73F51B-E5FC-4460-8AEB-D5BA88E299B0}"/>
              </a:ext>
            </a:extLst>
          </p:cNvPr>
          <p:cNvGrpSpPr/>
          <p:nvPr/>
        </p:nvGrpSpPr>
        <p:grpSpPr>
          <a:xfrm>
            <a:off x="1535116" y="1038052"/>
            <a:ext cx="6073769" cy="1504197"/>
            <a:chOff x="2254053" y="1399414"/>
            <a:chExt cx="8098359" cy="2005596"/>
          </a:xfrm>
        </p:grpSpPr>
        <p:grpSp>
          <p:nvGrpSpPr>
            <p:cNvPr id="21" name="Group 20">
              <a:extLst>
                <a:ext uri="{FF2B5EF4-FFF2-40B4-BE49-F238E27FC236}">
                  <a16:creationId xmlns:a16="http://schemas.microsoft.com/office/drawing/2014/main" id="{D1365910-F6B9-4AA6-9716-00C13A87A967}"/>
                </a:ext>
              </a:extLst>
            </p:cNvPr>
            <p:cNvGrpSpPr/>
            <p:nvPr/>
          </p:nvGrpSpPr>
          <p:grpSpPr>
            <a:xfrm>
              <a:off x="4532404" y="1399414"/>
              <a:ext cx="3295604" cy="2005596"/>
              <a:chOff x="4640314" y="3894528"/>
              <a:chExt cx="3295604" cy="2005596"/>
            </a:xfrm>
          </p:grpSpPr>
          <p:pic>
            <p:nvPicPr>
              <p:cNvPr id="22" name="Graphic 21" descr="Gears">
                <a:extLst>
                  <a:ext uri="{FF2B5EF4-FFF2-40B4-BE49-F238E27FC236}">
                    <a16:creationId xmlns:a16="http://schemas.microsoft.com/office/drawing/2014/main" id="{EB2E29F4-89E6-4BF1-8C1A-2372A6B49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137" y="4204281"/>
                <a:ext cx="1695843" cy="1695843"/>
              </a:xfrm>
              <a:prstGeom prst="rect">
                <a:avLst/>
              </a:prstGeom>
            </p:spPr>
          </p:pic>
          <p:sp>
            <p:nvSpPr>
              <p:cNvPr id="23" name="TextBox 22">
                <a:extLst>
                  <a:ext uri="{FF2B5EF4-FFF2-40B4-BE49-F238E27FC236}">
                    <a16:creationId xmlns:a16="http://schemas.microsoft.com/office/drawing/2014/main" id="{8289556D-D128-469A-8AF1-6EBCECAC237D}"/>
                  </a:ext>
                </a:extLst>
              </p:cNvPr>
              <p:cNvSpPr txBox="1"/>
              <p:nvPr/>
            </p:nvSpPr>
            <p:spPr>
              <a:xfrm>
                <a:off x="4640314" y="3894528"/>
                <a:ext cx="3295604" cy="430887"/>
              </a:xfrm>
              <a:prstGeom prst="rect">
                <a:avLst/>
              </a:prstGeom>
              <a:noFill/>
            </p:spPr>
            <p:txBody>
              <a:bodyPr wrap="none" lIns="0" tIns="0" rIns="0" bIns="0" rtlCol="0">
                <a:spAutoFit/>
              </a:bodyPr>
              <a:lstStyle/>
              <a:p>
                <a:pPr algn="l"/>
                <a:r>
                  <a:rPr lang="en-US" sz="2100" b="1" dirty="0">
                    <a:gradFill>
                      <a:gsLst>
                        <a:gs pos="2917">
                          <a:schemeClr val="tx1"/>
                        </a:gs>
                        <a:gs pos="30000">
                          <a:schemeClr val="tx1"/>
                        </a:gs>
                      </a:gsLst>
                      <a:lin ang="5400000" scaled="0"/>
                    </a:gradFill>
                  </a:rPr>
                  <a:t>Translator Text</a:t>
                </a:r>
                <a:r>
                  <a:rPr lang="en-US" sz="2100" dirty="0">
                    <a:gradFill>
                      <a:gsLst>
                        <a:gs pos="2917">
                          <a:schemeClr val="tx1"/>
                        </a:gs>
                        <a:gs pos="30000">
                          <a:schemeClr val="tx1"/>
                        </a:gs>
                      </a:gsLst>
                      <a:lin ang="5400000" scaled="0"/>
                    </a:gradFill>
                  </a:rPr>
                  <a:t> service</a:t>
                </a:r>
              </a:p>
            </p:txBody>
          </p:sp>
        </p:grpSp>
        <p:sp>
          <p:nvSpPr>
            <p:cNvPr id="24" name="TextBox 23">
              <a:extLst>
                <a:ext uri="{FF2B5EF4-FFF2-40B4-BE49-F238E27FC236}">
                  <a16:creationId xmlns:a16="http://schemas.microsoft.com/office/drawing/2014/main" id="{F24D35C4-45F4-40E9-A011-3C30A02FFDC1}"/>
                </a:ext>
              </a:extLst>
            </p:cNvPr>
            <p:cNvSpPr txBox="1"/>
            <p:nvPr/>
          </p:nvSpPr>
          <p:spPr>
            <a:xfrm>
              <a:off x="2254053" y="1831750"/>
              <a:ext cx="1973824" cy="12926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100" dirty="0">
                <a:gradFill>
                  <a:gsLst>
                    <a:gs pos="2917">
                      <a:schemeClr val="tx1"/>
                    </a:gs>
                    <a:gs pos="30000">
                      <a:schemeClr val="tx1"/>
                    </a:gs>
                  </a:gsLst>
                  <a:lin ang="5400000" scaled="0"/>
                </a:gradFill>
              </a:endParaRPr>
            </a:p>
            <a:p>
              <a:pPr algn="ctr"/>
              <a:r>
                <a:rPr lang="en-US" sz="2100" dirty="0">
                  <a:gradFill>
                    <a:gsLst>
                      <a:gs pos="2917">
                        <a:schemeClr val="tx1"/>
                      </a:gs>
                      <a:gs pos="30000">
                        <a:schemeClr val="tx1"/>
                      </a:gs>
                    </a:gsLst>
                    <a:lin ang="5400000" scaled="0"/>
                  </a:gradFill>
                </a:rPr>
                <a:t>Bonjour</a:t>
              </a:r>
            </a:p>
            <a:p>
              <a:pPr algn="ctr"/>
              <a:endParaRPr lang="en-US" sz="2100" dirty="0">
                <a:gradFill>
                  <a:gsLst>
                    <a:gs pos="2917">
                      <a:schemeClr val="tx1"/>
                    </a:gs>
                    <a:gs pos="30000">
                      <a:schemeClr val="tx1"/>
                    </a:gs>
                  </a:gsLst>
                  <a:lin ang="5400000" scaled="0"/>
                </a:gradFill>
              </a:endParaRPr>
            </a:p>
          </p:txBody>
        </p:sp>
        <p:sp>
          <p:nvSpPr>
            <p:cNvPr id="25" name="Arrow: Right 24">
              <a:extLst>
                <a:ext uri="{FF2B5EF4-FFF2-40B4-BE49-F238E27FC236}">
                  <a16:creationId xmlns:a16="http://schemas.microsoft.com/office/drawing/2014/main" id="{916118CF-63B0-4B2C-9447-73C744E5C20D}"/>
                </a:ext>
              </a:extLst>
            </p:cNvPr>
            <p:cNvSpPr/>
            <p:nvPr/>
          </p:nvSpPr>
          <p:spPr bwMode="auto">
            <a:xfrm>
              <a:off x="4532404" y="2080515"/>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397F6A4F-0EE6-46C0-9B40-4E40297D8CF5}"/>
                </a:ext>
              </a:extLst>
            </p:cNvPr>
            <p:cNvSpPr txBox="1"/>
            <p:nvPr/>
          </p:nvSpPr>
          <p:spPr>
            <a:xfrm>
              <a:off x="8378588" y="1830301"/>
              <a:ext cx="1973824" cy="12926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100" dirty="0">
                <a:gradFill>
                  <a:gsLst>
                    <a:gs pos="2917">
                      <a:schemeClr val="tx1"/>
                    </a:gs>
                    <a:gs pos="30000">
                      <a:schemeClr val="tx1"/>
                    </a:gs>
                  </a:gsLst>
                  <a:lin ang="5400000" scaled="0"/>
                </a:gradFill>
              </a:endParaRPr>
            </a:p>
            <a:p>
              <a:pPr algn="ctr"/>
              <a:r>
                <a:rPr lang="en-US" sz="2100" dirty="0">
                  <a:gradFill>
                    <a:gsLst>
                      <a:gs pos="2917">
                        <a:schemeClr val="tx1"/>
                      </a:gs>
                      <a:gs pos="30000">
                        <a:schemeClr val="tx1"/>
                      </a:gs>
                    </a:gsLst>
                    <a:lin ang="5400000" scaled="0"/>
                  </a:gradFill>
                </a:rPr>
                <a:t>Hello</a:t>
              </a:r>
            </a:p>
            <a:p>
              <a:pPr algn="ctr"/>
              <a:endParaRPr lang="en-US" sz="2100" dirty="0">
                <a:gradFill>
                  <a:gsLst>
                    <a:gs pos="2917">
                      <a:schemeClr val="tx1"/>
                    </a:gs>
                    <a:gs pos="30000">
                      <a:schemeClr val="tx1"/>
                    </a:gs>
                  </a:gsLst>
                  <a:lin ang="5400000" scaled="0"/>
                </a:gradFill>
              </a:endParaRPr>
            </a:p>
          </p:txBody>
        </p:sp>
        <p:sp>
          <p:nvSpPr>
            <p:cNvPr id="27" name="Arrow: Right 26">
              <a:extLst>
                <a:ext uri="{FF2B5EF4-FFF2-40B4-BE49-F238E27FC236}">
                  <a16:creationId xmlns:a16="http://schemas.microsoft.com/office/drawing/2014/main" id="{AEF16FB6-8B21-47B1-A674-EDC58D55653B}"/>
                </a:ext>
              </a:extLst>
            </p:cNvPr>
            <p:cNvSpPr/>
            <p:nvPr/>
          </p:nvSpPr>
          <p:spPr bwMode="auto">
            <a:xfrm>
              <a:off x="7088020" y="2087506"/>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955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94B4-990D-492E-9552-135CB2C3F1A7}"/>
              </a:ext>
            </a:extLst>
          </p:cNvPr>
          <p:cNvSpPr>
            <a:spLocks noGrp="1"/>
          </p:cNvSpPr>
          <p:nvPr>
            <p:ph type="title"/>
          </p:nvPr>
        </p:nvSpPr>
        <p:spPr/>
        <p:txBody>
          <a:bodyPr/>
          <a:lstStyle/>
          <a:p>
            <a:r>
              <a:rPr lang="en-US" dirty="0"/>
              <a:t>Language Understanding</a:t>
            </a:r>
          </a:p>
        </p:txBody>
      </p:sp>
      <p:sp>
        <p:nvSpPr>
          <p:cNvPr id="4" name="Utterance">
            <a:extLst>
              <a:ext uri="{FF2B5EF4-FFF2-40B4-BE49-F238E27FC236}">
                <a16:creationId xmlns:a16="http://schemas.microsoft.com/office/drawing/2014/main" id="{E3281F52-B365-4F1A-9E70-575524D6FF92}"/>
              </a:ext>
            </a:extLst>
          </p:cNvPr>
          <p:cNvSpPr/>
          <p:nvPr/>
        </p:nvSpPr>
        <p:spPr bwMode="auto">
          <a:xfrm>
            <a:off x="1736196" y="1778652"/>
            <a:ext cx="3302779" cy="680540"/>
          </a:xfrm>
          <a:prstGeom prst="wedgeRoundRectCallout">
            <a:avLst>
              <a:gd name="adj1" fmla="val -61419"/>
              <a:gd name="adj2" fmla="val 143090"/>
              <a:gd name="adj3" fmla="val 16667"/>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700" dirty="0">
                <a:solidFill>
                  <a:schemeClr val="tx1"/>
                </a:solidFill>
                <a:ea typeface="Segoe UI" pitchFamily="34" charset="0"/>
                <a:cs typeface="Segoe UI" pitchFamily="34" charset="0"/>
              </a:rPr>
              <a:t>Switch the light on.</a:t>
            </a:r>
          </a:p>
        </p:txBody>
      </p:sp>
      <p:sp>
        <p:nvSpPr>
          <p:cNvPr id="5" name="utterance label">
            <a:extLst>
              <a:ext uri="{FF2B5EF4-FFF2-40B4-BE49-F238E27FC236}">
                <a16:creationId xmlns:a16="http://schemas.microsoft.com/office/drawing/2014/main" id="{8EA4BD65-CC96-4C19-9A1A-ED4F04E3C731}"/>
              </a:ext>
            </a:extLst>
          </p:cNvPr>
          <p:cNvSpPr/>
          <p:nvPr/>
        </p:nvSpPr>
        <p:spPr bwMode="auto">
          <a:xfrm>
            <a:off x="2695473" y="4095855"/>
            <a:ext cx="2415026" cy="614275"/>
          </a:xfrm>
          <a:prstGeom prst="borderCallout1">
            <a:avLst>
              <a:gd name="adj1" fmla="val 30654"/>
              <a:gd name="adj2" fmla="val -2061"/>
              <a:gd name="adj3" fmla="val -190487"/>
              <a:gd name="adj4" fmla="val -3328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400" dirty="0">
                <a:solidFill>
                  <a:schemeClr val="tx1"/>
                </a:solidFill>
                <a:ea typeface="Segoe UI" pitchFamily="34" charset="0"/>
                <a:cs typeface="Segoe UI" pitchFamily="34" charset="0"/>
              </a:rPr>
              <a:t>Utterance</a:t>
            </a:r>
          </a:p>
        </p:txBody>
      </p:sp>
      <p:sp>
        <p:nvSpPr>
          <p:cNvPr id="6" name="entity label">
            <a:extLst>
              <a:ext uri="{FF2B5EF4-FFF2-40B4-BE49-F238E27FC236}">
                <a16:creationId xmlns:a16="http://schemas.microsoft.com/office/drawing/2014/main" id="{E52C2E68-0F92-484A-88C4-5896EBED3540}"/>
              </a:ext>
            </a:extLst>
          </p:cNvPr>
          <p:cNvSpPr/>
          <p:nvPr/>
        </p:nvSpPr>
        <p:spPr bwMode="auto">
          <a:xfrm>
            <a:off x="4198202" y="3016334"/>
            <a:ext cx="1114250" cy="614275"/>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400" dirty="0">
                <a:solidFill>
                  <a:schemeClr val="tx1"/>
                </a:solidFill>
                <a:ea typeface="Segoe UI" pitchFamily="34" charset="0"/>
                <a:cs typeface="Segoe UI" pitchFamily="34" charset="0"/>
              </a:rPr>
              <a:t>Entity</a:t>
            </a:r>
          </a:p>
        </p:txBody>
      </p:sp>
      <p:sp>
        <p:nvSpPr>
          <p:cNvPr id="7" name="entity">
            <a:extLst>
              <a:ext uri="{FF2B5EF4-FFF2-40B4-BE49-F238E27FC236}">
                <a16:creationId xmlns:a16="http://schemas.microsoft.com/office/drawing/2014/main" id="{2D2DAF70-F0F7-4993-860D-A3E2C3A91640}"/>
              </a:ext>
            </a:extLst>
          </p:cNvPr>
          <p:cNvSpPr/>
          <p:nvPr/>
        </p:nvSpPr>
        <p:spPr bwMode="auto">
          <a:xfrm>
            <a:off x="3482249" y="1912236"/>
            <a:ext cx="828851" cy="433358"/>
          </a:xfrm>
          <a:prstGeom prst="rect">
            <a:avLst/>
          </a:prstGeom>
          <a:noFill/>
          <a:ln w="28575">
            <a:solidFill>
              <a:srgbClr val="40CDF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on">
            <a:extLst>
              <a:ext uri="{FF2B5EF4-FFF2-40B4-BE49-F238E27FC236}">
                <a16:creationId xmlns:a16="http://schemas.microsoft.com/office/drawing/2014/main" id="{1A0E4F7E-CA1F-4565-B140-E47CAA17AE26}"/>
              </a:ext>
            </a:extLst>
          </p:cNvPr>
          <p:cNvGrpSpPr/>
          <p:nvPr/>
        </p:nvGrpSpPr>
        <p:grpSpPr>
          <a:xfrm>
            <a:off x="5225866" y="879626"/>
            <a:ext cx="2392219" cy="2305634"/>
            <a:chOff x="7474608" y="2511377"/>
            <a:chExt cx="3189625" cy="3074179"/>
          </a:xfrm>
        </p:grpSpPr>
        <p:sp>
          <p:nvSpPr>
            <p:cNvPr id="19" name="Chord 18">
              <a:extLst>
                <a:ext uri="{FF2B5EF4-FFF2-40B4-BE49-F238E27FC236}">
                  <a16:creationId xmlns:a16="http://schemas.microsoft.com/office/drawing/2014/main" id="{0AEA2A00-4A81-40E5-99DD-DEA91001F7A8}"/>
                </a:ext>
              </a:extLst>
            </p:cNvPr>
            <p:cNvSpPr/>
            <p:nvPr/>
          </p:nvSpPr>
          <p:spPr bwMode="auto">
            <a:xfrm rot="6721616">
              <a:off x="7532331" y="2453654"/>
              <a:ext cx="3074179" cy="3189625"/>
            </a:xfrm>
            <a:prstGeom prst="chord">
              <a:avLst/>
            </a:prstGeom>
            <a:solidFill>
              <a:srgbClr val="FFFF00">
                <a:alpha val="50196"/>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Lights On">
              <a:extLst>
                <a:ext uri="{FF2B5EF4-FFF2-40B4-BE49-F238E27FC236}">
                  <a16:creationId xmlns:a16="http://schemas.microsoft.com/office/drawing/2014/main" id="{106A49D3-24D6-43FE-BAAB-7D2FADCF15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0271" y="3462109"/>
              <a:ext cx="1147609" cy="1147609"/>
            </a:xfrm>
            <a:prstGeom prst="rect">
              <a:avLst/>
            </a:prstGeom>
          </p:spPr>
        </p:pic>
      </p:grpSp>
      <p:sp>
        <p:nvSpPr>
          <p:cNvPr id="23" name="intent label">
            <a:extLst>
              <a:ext uri="{FF2B5EF4-FFF2-40B4-BE49-F238E27FC236}">
                <a16:creationId xmlns:a16="http://schemas.microsoft.com/office/drawing/2014/main" id="{FAAF3C80-9C3E-45B3-B35D-1B4E84ED571F}"/>
              </a:ext>
            </a:extLst>
          </p:cNvPr>
          <p:cNvSpPr/>
          <p:nvPr/>
        </p:nvSpPr>
        <p:spPr bwMode="auto">
          <a:xfrm>
            <a:off x="6720301" y="3176455"/>
            <a:ext cx="1114250" cy="614275"/>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400" dirty="0">
                <a:solidFill>
                  <a:schemeClr val="tx1"/>
                </a:solidFill>
                <a:ea typeface="Segoe UI" pitchFamily="34" charset="0"/>
                <a:cs typeface="Segoe UI" pitchFamily="34" charset="0"/>
              </a:rPr>
              <a:t>Intent</a:t>
            </a:r>
          </a:p>
        </p:txBody>
      </p:sp>
      <p:pic>
        <p:nvPicPr>
          <p:cNvPr id="25" name="off" descr="Lightbulb">
            <a:extLst>
              <a:ext uri="{FF2B5EF4-FFF2-40B4-BE49-F238E27FC236}">
                <a16:creationId xmlns:a16="http://schemas.microsoft.com/office/drawing/2014/main" id="{D1560AAE-2D07-41E8-857B-41C655A2EE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2236" y="1704257"/>
            <a:ext cx="829330" cy="829330"/>
          </a:xfrm>
          <a:prstGeom prst="rect">
            <a:avLst/>
          </a:prstGeom>
        </p:spPr>
      </p:pic>
    </p:spTree>
    <p:extLst>
      <p:ext uri="{BB962C8B-B14F-4D97-AF65-F5344CB8AC3E}">
        <p14:creationId xmlns:p14="http://schemas.microsoft.com/office/powerpoint/2010/main" val="3388546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750"/>
                                        <p:tgtEl>
                                          <p:spTgt spid="7"/>
                                        </p:tgtEl>
                                      </p:cBhvr>
                                    </p:animEffect>
                                  </p:childTnLst>
                                </p:cTn>
                              </p:par>
                            </p:childTnLst>
                          </p:cTn>
                        </p:par>
                        <p:par>
                          <p:cTn id="20" fill="hold">
                            <p:stCondLst>
                              <p:cond delay="750"/>
                            </p:stCondLst>
                            <p:childTnLst>
                              <p:par>
                                <p:cTn id="21" presetID="2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par>
                                <p:cTn id="32" presetID="10" presetClass="exit" presetSubtype="0" fill="hold" nodeType="withEffect">
                                  <p:stCondLst>
                                    <p:cond delay="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Conversational AI</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184554546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1</a:t>
            </a:r>
            <a:br>
              <a:rPr lang="en-US" dirty="0"/>
            </a:br>
            <a:r>
              <a:rPr lang="en-US" sz="3000" dirty="0">
                <a:solidFill>
                  <a:schemeClr val="accent2"/>
                </a:solidFill>
              </a:rPr>
              <a:t>Conversational AI Concepts</a:t>
            </a:r>
            <a:br>
              <a:rPr lang="en-US" dirty="0"/>
            </a:br>
            <a:endParaRPr lang="en-US" dirty="0"/>
          </a:p>
        </p:txBody>
      </p:sp>
      <p:pic>
        <p:nvPicPr>
          <p:cNvPr id="7" name="Graphic 6" descr="Chat">
            <a:extLst>
              <a:ext uri="{FF2B5EF4-FFF2-40B4-BE49-F238E27FC236}">
                <a16:creationId xmlns:a16="http://schemas.microsoft.com/office/drawing/2014/main" id="{A84751D9-5C21-4FA1-B154-B5C4610A4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4605" y="3171423"/>
            <a:ext cx="2057400" cy="2057400"/>
          </a:xfrm>
          <a:prstGeom prst="rect">
            <a:avLst/>
          </a:prstGeom>
        </p:spPr>
      </p:pic>
    </p:spTree>
    <p:extLst>
      <p:ext uri="{BB962C8B-B14F-4D97-AF65-F5344CB8AC3E}">
        <p14:creationId xmlns:p14="http://schemas.microsoft.com/office/powerpoint/2010/main" val="260195382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n-US" dirty="0"/>
              <a:t>What is Conversational AI?</a:t>
            </a:r>
          </a:p>
        </p:txBody>
      </p:sp>
      <p:sp>
        <p:nvSpPr>
          <p:cNvPr id="5" name="Text Placeholder 4">
            <a:extLst>
              <a:ext uri="{FF2B5EF4-FFF2-40B4-BE49-F238E27FC236}">
                <a16:creationId xmlns:a16="http://schemas.microsoft.com/office/drawing/2014/main" id="{6655D27C-0C88-4CD5-9F20-3B167D4B8113}"/>
              </a:ext>
            </a:extLst>
          </p:cNvPr>
          <p:cNvSpPr>
            <a:spLocks noGrp="1"/>
          </p:cNvSpPr>
          <p:nvPr>
            <p:ph type="body" sz="quarter" idx="10"/>
          </p:nvPr>
        </p:nvSpPr>
        <p:spPr>
          <a:xfrm>
            <a:off x="281305" y="788800"/>
            <a:ext cx="5413393" cy="2853089"/>
          </a:xfrm>
        </p:spPr>
        <p:txBody>
          <a:bodyPr>
            <a:noAutofit/>
          </a:bodyPr>
          <a:lstStyle/>
          <a:p>
            <a:r>
              <a:rPr lang="en-US" sz="2400" dirty="0"/>
              <a:t>A solution that enables a dialog between an AI agent and a human</a:t>
            </a:r>
          </a:p>
          <a:p>
            <a:r>
              <a:rPr lang="en-US" sz="2400" dirty="0"/>
              <a:t>Generically, conversational AI agents are known as </a:t>
            </a:r>
            <a:r>
              <a:rPr lang="en-US" sz="2400" b="1" i="1" dirty="0"/>
              <a:t>bots</a:t>
            </a:r>
          </a:p>
          <a:p>
            <a:r>
              <a:rPr lang="en-US" sz="2400" dirty="0"/>
              <a:t>Bots can engage over multiple </a:t>
            </a:r>
            <a:r>
              <a:rPr lang="en-US" sz="2400" i="1" dirty="0"/>
              <a:t>channels</a:t>
            </a:r>
            <a:r>
              <a:rPr lang="en-US" sz="2400" dirty="0"/>
              <a:t>:</a:t>
            </a:r>
          </a:p>
          <a:p>
            <a:pPr lvl="1"/>
            <a:r>
              <a:rPr lang="en-US" sz="2000" dirty="0"/>
              <a:t>Web chat interfaces</a:t>
            </a:r>
          </a:p>
          <a:p>
            <a:pPr lvl="1"/>
            <a:r>
              <a:rPr lang="en-US" sz="2000" dirty="0"/>
              <a:t>Email</a:t>
            </a:r>
          </a:p>
          <a:p>
            <a:pPr lvl="1"/>
            <a:r>
              <a:rPr lang="en-US" sz="2000" dirty="0"/>
              <a:t>Social media platforms</a:t>
            </a:r>
          </a:p>
          <a:p>
            <a:pPr lvl="1"/>
            <a:r>
              <a:rPr lang="en-US" sz="2000" dirty="0"/>
              <a:t>Voice</a:t>
            </a:r>
          </a:p>
        </p:txBody>
      </p:sp>
      <p:pic>
        <p:nvPicPr>
          <p:cNvPr id="4" name="Picture 3" descr="A screenshot of a cell phone&#10;&#10;Description automatically generated">
            <a:extLst>
              <a:ext uri="{FF2B5EF4-FFF2-40B4-BE49-F238E27FC236}">
                <a16:creationId xmlns:a16="http://schemas.microsoft.com/office/drawing/2014/main" id="{4AA15814-459D-480D-AF18-670650A2A853}"/>
              </a:ext>
            </a:extLst>
          </p:cNvPr>
          <p:cNvPicPr>
            <a:picLocks noChangeAspect="1"/>
          </p:cNvPicPr>
          <p:nvPr/>
        </p:nvPicPr>
        <p:blipFill>
          <a:blip r:embed="rId3"/>
          <a:stretch>
            <a:fillRect/>
          </a:stretch>
        </p:blipFill>
        <p:spPr>
          <a:xfrm>
            <a:off x="5962704" y="1152157"/>
            <a:ext cx="2387635" cy="3339350"/>
          </a:xfrm>
          <a:prstGeom prst="rect">
            <a:avLst/>
          </a:prstGeom>
        </p:spPr>
      </p:pic>
    </p:spTree>
    <p:extLst>
      <p:ext uri="{BB962C8B-B14F-4D97-AF65-F5344CB8AC3E}">
        <p14:creationId xmlns:p14="http://schemas.microsoft.com/office/powerpoint/2010/main" val="157469579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7A91A-1B37-45CE-B17B-63B79B5DE5D8}"/>
              </a:ext>
            </a:extLst>
          </p:cNvPr>
          <p:cNvSpPr>
            <a:spLocks noGrp="1"/>
          </p:cNvSpPr>
          <p:nvPr>
            <p:ph type="title"/>
          </p:nvPr>
        </p:nvSpPr>
        <p:spPr/>
        <p:txBody>
          <a:bodyPr/>
          <a:lstStyle/>
          <a:p>
            <a:r>
              <a:rPr lang="en-US" dirty="0"/>
              <a:t>Responsible AI Guidelines for Bots</a:t>
            </a:r>
          </a:p>
        </p:txBody>
      </p:sp>
      <p:sp>
        <p:nvSpPr>
          <p:cNvPr id="3" name="Text Placeholder 2">
            <a:extLst>
              <a:ext uri="{FF2B5EF4-FFF2-40B4-BE49-F238E27FC236}">
                <a16:creationId xmlns:a16="http://schemas.microsoft.com/office/drawing/2014/main" id="{70F77167-F9C4-4170-9766-51B43F5C16A9}"/>
              </a:ext>
            </a:extLst>
          </p:cNvPr>
          <p:cNvSpPr>
            <a:spLocks noGrp="1"/>
          </p:cNvSpPr>
          <p:nvPr>
            <p:ph type="body" sz="quarter" idx="10"/>
          </p:nvPr>
        </p:nvSpPr>
        <p:spPr>
          <a:xfrm>
            <a:off x="336550" y="892473"/>
            <a:ext cx="8263890" cy="3813352"/>
          </a:xfrm>
        </p:spPr>
        <p:txBody>
          <a:bodyPr>
            <a:noAutofit/>
          </a:bodyPr>
          <a:lstStyle/>
          <a:p>
            <a:pPr marL="385763" indent="-385763">
              <a:buClr>
                <a:schemeClr val="accent1"/>
              </a:buClr>
              <a:buSzPct val="105000"/>
              <a:buFont typeface="+mj-lt"/>
              <a:buAutoNum type="arabicPeriod"/>
            </a:pPr>
            <a:r>
              <a:rPr lang="en-US" sz="2400" dirty="0"/>
              <a:t>Be transparent about what the bot can (and can't) do</a:t>
            </a:r>
          </a:p>
          <a:p>
            <a:pPr marL="385763" indent="-385763">
              <a:buClr>
                <a:schemeClr val="accent1"/>
              </a:buClr>
              <a:buSzPct val="105000"/>
              <a:buFont typeface="+mj-lt"/>
              <a:buAutoNum type="arabicPeriod"/>
            </a:pPr>
            <a:r>
              <a:rPr lang="en-US" sz="2400" dirty="0"/>
              <a:t>Make it clear that the user is communicating with a bot</a:t>
            </a:r>
          </a:p>
          <a:p>
            <a:pPr marL="385763" indent="-385763">
              <a:buClr>
                <a:schemeClr val="accent1"/>
              </a:buClr>
              <a:buSzPct val="105000"/>
              <a:buFont typeface="+mj-lt"/>
              <a:buAutoNum type="arabicPeriod"/>
            </a:pPr>
            <a:r>
              <a:rPr lang="en-US" sz="2400" dirty="0"/>
              <a:t>Enable the bot to seamlessly hand-off to a human if necessary</a:t>
            </a:r>
          </a:p>
          <a:p>
            <a:pPr marL="385763" indent="-385763">
              <a:buClr>
                <a:schemeClr val="accent1"/>
              </a:buClr>
              <a:buSzPct val="105000"/>
              <a:buFont typeface="+mj-lt"/>
              <a:buAutoNum type="arabicPeriod"/>
            </a:pPr>
            <a:r>
              <a:rPr lang="en-US" sz="2400" dirty="0"/>
              <a:t>Ensure the bot respects cultural norms</a:t>
            </a:r>
          </a:p>
          <a:p>
            <a:pPr marL="385763" indent="-385763">
              <a:buClr>
                <a:schemeClr val="accent1"/>
              </a:buClr>
              <a:buSzPct val="105000"/>
              <a:buFont typeface="+mj-lt"/>
              <a:buAutoNum type="arabicPeriod"/>
            </a:pPr>
            <a:r>
              <a:rPr lang="en-US" sz="2400" dirty="0"/>
              <a:t>Ensure the bot is reliable</a:t>
            </a:r>
          </a:p>
          <a:p>
            <a:pPr marL="385763" indent="-385763">
              <a:buClr>
                <a:schemeClr val="accent1"/>
              </a:buClr>
              <a:buSzPct val="105000"/>
              <a:buFont typeface="+mj-lt"/>
              <a:buAutoNum type="arabicPeriod"/>
            </a:pPr>
            <a:r>
              <a:rPr lang="en-US" sz="2400" dirty="0"/>
              <a:t>Respect user privacy</a:t>
            </a:r>
          </a:p>
          <a:p>
            <a:pPr marL="385763" indent="-385763">
              <a:buClr>
                <a:schemeClr val="accent1"/>
              </a:buClr>
              <a:buSzPct val="105000"/>
              <a:buFont typeface="+mj-lt"/>
              <a:buAutoNum type="arabicPeriod"/>
            </a:pPr>
            <a:r>
              <a:rPr lang="en-US" sz="2400" dirty="0"/>
              <a:t>Handle data securely</a:t>
            </a:r>
          </a:p>
          <a:p>
            <a:pPr marL="385763" indent="-385763">
              <a:buClr>
                <a:schemeClr val="accent1"/>
              </a:buClr>
              <a:buSzPct val="105000"/>
              <a:buFont typeface="+mj-lt"/>
              <a:buAutoNum type="arabicPeriod"/>
            </a:pPr>
            <a:r>
              <a:rPr lang="en-US" sz="2400" dirty="0"/>
              <a:t>Ensure the bot meets accessibility standards</a:t>
            </a:r>
          </a:p>
          <a:p>
            <a:pPr marL="385763" indent="-385763">
              <a:buClr>
                <a:schemeClr val="accent1"/>
              </a:buClr>
              <a:buSzPct val="105000"/>
              <a:buFont typeface="+mj-lt"/>
              <a:buAutoNum type="arabicPeriod"/>
            </a:pPr>
            <a:r>
              <a:rPr lang="en-US" sz="2400" dirty="0"/>
              <a:t>Assume accountability for the bot's actions</a:t>
            </a:r>
          </a:p>
          <a:p>
            <a:pPr marL="385763" indent="-385763">
              <a:buClr>
                <a:schemeClr val="accent1"/>
              </a:buClr>
              <a:buSzPct val="105000"/>
              <a:buFont typeface="+mj-lt"/>
              <a:buAutoNum type="arabicPeriod"/>
            </a:pPr>
            <a:endParaRPr lang="en-US" sz="2400" dirty="0"/>
          </a:p>
        </p:txBody>
      </p:sp>
    </p:spTree>
    <p:extLst>
      <p:ext uri="{BB962C8B-B14F-4D97-AF65-F5344CB8AC3E}">
        <p14:creationId xmlns:p14="http://schemas.microsoft.com/office/powerpoint/2010/main" val="362768199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2</a:t>
            </a:r>
            <a:br>
              <a:rPr lang="en-US" dirty="0"/>
            </a:br>
            <a:r>
              <a:rPr lang="en-US" sz="3000" dirty="0">
                <a:solidFill>
                  <a:schemeClr val="accent2"/>
                </a:solidFill>
              </a:rPr>
              <a:t>Conversational AI in Azure</a:t>
            </a:r>
            <a:br>
              <a:rPr lang="en-US" dirty="0"/>
            </a:br>
            <a:endParaRPr lang="en-US" dirty="0"/>
          </a:p>
        </p:txBody>
      </p:sp>
      <p:pic>
        <p:nvPicPr>
          <p:cNvPr id="6" name="Graphic 5">
            <a:extLst>
              <a:ext uri="{FF2B5EF4-FFF2-40B4-BE49-F238E27FC236}">
                <a16:creationId xmlns:a16="http://schemas.microsoft.com/office/drawing/2014/main" id="{0B8E8EDA-D232-4C2A-B8EC-9E737B3A5C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1972" y="4207063"/>
            <a:ext cx="740033" cy="740033"/>
          </a:xfrm>
          <a:prstGeom prst="rect">
            <a:avLst/>
          </a:prstGeom>
        </p:spPr>
      </p:pic>
      <p:pic>
        <p:nvPicPr>
          <p:cNvPr id="8" name="Graphic 7">
            <a:extLst>
              <a:ext uri="{FF2B5EF4-FFF2-40B4-BE49-F238E27FC236}">
                <a16:creationId xmlns:a16="http://schemas.microsoft.com/office/drawing/2014/main" id="{19F872BC-F4ED-4527-9369-112219A394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9384" y="3529558"/>
            <a:ext cx="1488030" cy="878940"/>
          </a:xfrm>
          <a:prstGeom prst="rect">
            <a:avLst/>
          </a:prstGeom>
        </p:spPr>
      </p:pic>
    </p:spTree>
    <p:extLst>
      <p:ext uri="{BB962C8B-B14F-4D97-AF65-F5344CB8AC3E}">
        <p14:creationId xmlns:p14="http://schemas.microsoft.com/office/powerpoint/2010/main" val="369846402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p:txBody>
          <a:bodyPr/>
          <a:lstStyle/>
          <a:p>
            <a:r>
              <a:rPr lang="en-US" dirty="0"/>
              <a:t>The QnA Maker Service</a:t>
            </a:r>
          </a:p>
        </p:txBody>
      </p:sp>
      <p:sp>
        <p:nvSpPr>
          <p:cNvPr id="6" name="Text Placeholder 5">
            <a:extLst>
              <a:ext uri="{FF2B5EF4-FFF2-40B4-BE49-F238E27FC236}">
                <a16:creationId xmlns:a16="http://schemas.microsoft.com/office/drawing/2014/main" id="{CFBB43F5-213C-4544-BA26-77E6A5582BC2}"/>
              </a:ext>
            </a:extLst>
          </p:cNvPr>
          <p:cNvSpPr>
            <a:spLocks noGrp="1"/>
          </p:cNvSpPr>
          <p:nvPr>
            <p:ph type="body" sz="quarter" idx="10"/>
          </p:nvPr>
        </p:nvSpPr>
        <p:spPr>
          <a:xfrm>
            <a:off x="532012" y="1078647"/>
            <a:ext cx="4859897" cy="2188292"/>
          </a:xfrm>
        </p:spPr>
        <p:txBody>
          <a:bodyPr>
            <a:noAutofit/>
          </a:bodyPr>
          <a:lstStyle/>
          <a:p>
            <a:r>
              <a:rPr lang="en-US" sz="2400" dirty="0"/>
              <a:t>Define a </a:t>
            </a:r>
            <a:r>
              <a:rPr lang="en-US" sz="2400" i="1" dirty="0"/>
              <a:t>knowledge base</a:t>
            </a:r>
            <a:r>
              <a:rPr lang="en-US" sz="2400" dirty="0"/>
              <a:t> of question and answer pairs:</a:t>
            </a:r>
          </a:p>
          <a:p>
            <a:pPr lvl="1"/>
            <a:r>
              <a:rPr lang="en-US" sz="2000" dirty="0"/>
              <a:t>By entering questions and answers</a:t>
            </a:r>
          </a:p>
          <a:p>
            <a:pPr lvl="1"/>
            <a:r>
              <a:rPr lang="en-US" sz="2000" dirty="0"/>
              <a:t>From an existing FAQ document</a:t>
            </a:r>
          </a:p>
          <a:p>
            <a:pPr lvl="1"/>
            <a:r>
              <a:rPr lang="en-US" sz="2000" dirty="0"/>
              <a:t>By using built-in </a:t>
            </a:r>
            <a:r>
              <a:rPr lang="en-US" sz="2000" i="1" dirty="0"/>
              <a:t>chit-chat</a:t>
            </a:r>
            <a:endParaRPr lang="en-US" sz="2000" dirty="0"/>
          </a:p>
          <a:p>
            <a:r>
              <a:rPr lang="en-US" sz="2400" dirty="0"/>
              <a:t>Consume the knowledge base from client apps, including bots</a:t>
            </a:r>
          </a:p>
        </p:txBody>
      </p:sp>
      <p:grpSp>
        <p:nvGrpSpPr>
          <p:cNvPr id="21" name="Group 20">
            <a:extLst>
              <a:ext uri="{FF2B5EF4-FFF2-40B4-BE49-F238E27FC236}">
                <a16:creationId xmlns:a16="http://schemas.microsoft.com/office/drawing/2014/main" id="{7BCA3B4E-4F2D-4AE0-8DC8-AC60A78B1864}"/>
              </a:ext>
            </a:extLst>
          </p:cNvPr>
          <p:cNvGrpSpPr/>
          <p:nvPr/>
        </p:nvGrpSpPr>
        <p:grpSpPr>
          <a:xfrm>
            <a:off x="5898048" y="1819032"/>
            <a:ext cx="1283138" cy="1577206"/>
            <a:chOff x="7194363" y="2238631"/>
            <a:chExt cx="1710850" cy="2102941"/>
          </a:xfrm>
        </p:grpSpPr>
        <p:grpSp>
          <p:nvGrpSpPr>
            <p:cNvPr id="19" name="Group 18">
              <a:extLst>
                <a:ext uri="{FF2B5EF4-FFF2-40B4-BE49-F238E27FC236}">
                  <a16:creationId xmlns:a16="http://schemas.microsoft.com/office/drawing/2014/main" id="{28AE2BF0-92D8-4114-B33B-D444907C2770}"/>
                </a:ext>
              </a:extLst>
            </p:cNvPr>
            <p:cNvGrpSpPr/>
            <p:nvPr/>
          </p:nvGrpSpPr>
          <p:grpSpPr>
            <a:xfrm>
              <a:off x="7386702" y="2238631"/>
              <a:ext cx="1518511" cy="1518511"/>
              <a:chOff x="8598639" y="3879000"/>
              <a:chExt cx="914400" cy="914400"/>
            </a:xfrm>
          </p:grpSpPr>
          <p:pic>
            <p:nvPicPr>
              <p:cNvPr id="23" name="Graphic 22" descr="Chat bubble">
                <a:extLst>
                  <a:ext uri="{FF2B5EF4-FFF2-40B4-BE49-F238E27FC236}">
                    <a16:creationId xmlns:a16="http://schemas.microsoft.com/office/drawing/2014/main" id="{EA62BB5B-D6DB-424C-A979-256F40D055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8639" y="3879000"/>
                <a:ext cx="914400" cy="914400"/>
              </a:xfrm>
              <a:prstGeom prst="rect">
                <a:avLst/>
              </a:prstGeom>
            </p:spPr>
          </p:pic>
          <p:sp>
            <p:nvSpPr>
              <p:cNvPr id="24" name="TextBox 23">
                <a:extLst>
                  <a:ext uri="{FF2B5EF4-FFF2-40B4-BE49-F238E27FC236}">
                    <a16:creationId xmlns:a16="http://schemas.microsoft.com/office/drawing/2014/main" id="{36E306FC-F9A5-4437-96ED-93D078C34208}"/>
                  </a:ext>
                </a:extLst>
              </p:cNvPr>
              <p:cNvSpPr txBox="1"/>
              <p:nvPr/>
            </p:nvSpPr>
            <p:spPr>
              <a:xfrm>
                <a:off x="8761835" y="4087471"/>
                <a:ext cx="248655" cy="333600"/>
              </a:xfrm>
              <a:prstGeom prst="rect">
                <a:avLst/>
              </a:prstGeom>
              <a:noFill/>
            </p:spPr>
            <p:txBody>
              <a:bodyPr wrap="none" rtlCol="0">
                <a:spAutoFit/>
              </a:bodyPr>
              <a:lstStyle/>
              <a:p>
                <a:r>
                  <a:rPr lang="en-US" sz="2100" b="1" dirty="0"/>
                  <a:t>?</a:t>
                </a:r>
              </a:p>
            </p:txBody>
          </p:sp>
          <p:sp>
            <p:nvSpPr>
              <p:cNvPr id="26" name="TextBox 25">
                <a:extLst>
                  <a:ext uri="{FF2B5EF4-FFF2-40B4-BE49-F238E27FC236}">
                    <a16:creationId xmlns:a16="http://schemas.microsoft.com/office/drawing/2014/main" id="{D87530AD-173D-4630-8D69-CE75543BC9A7}"/>
                  </a:ext>
                </a:extLst>
              </p:cNvPr>
              <p:cNvSpPr txBox="1"/>
              <p:nvPr/>
            </p:nvSpPr>
            <p:spPr>
              <a:xfrm>
                <a:off x="9085384" y="4163032"/>
                <a:ext cx="219054" cy="333600"/>
              </a:xfrm>
              <a:prstGeom prst="rect">
                <a:avLst/>
              </a:prstGeom>
              <a:noFill/>
            </p:spPr>
            <p:txBody>
              <a:bodyPr wrap="none" rtlCol="0">
                <a:spAutoFit/>
              </a:bodyPr>
              <a:lstStyle/>
              <a:p>
                <a:r>
                  <a:rPr lang="en-US" sz="2100" b="1" dirty="0"/>
                  <a:t>!</a:t>
                </a:r>
              </a:p>
            </p:txBody>
          </p:sp>
        </p:grpSp>
        <p:pic>
          <p:nvPicPr>
            <p:cNvPr id="20" name="Graphic 19">
              <a:extLst>
                <a:ext uri="{FF2B5EF4-FFF2-40B4-BE49-F238E27FC236}">
                  <a16:creationId xmlns:a16="http://schemas.microsoft.com/office/drawing/2014/main" id="{8DA76AE3-54B9-46EB-8865-985898B525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4363" y="3359012"/>
              <a:ext cx="1663456" cy="982560"/>
            </a:xfrm>
            <a:prstGeom prst="rect">
              <a:avLst/>
            </a:prstGeom>
          </p:spPr>
        </p:pic>
      </p:grpSp>
    </p:spTree>
    <p:extLst>
      <p:ext uri="{BB962C8B-B14F-4D97-AF65-F5344CB8AC3E}">
        <p14:creationId xmlns:p14="http://schemas.microsoft.com/office/powerpoint/2010/main" val="321764554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Azure Bot Service</a:t>
            </a:r>
          </a:p>
        </p:txBody>
      </p:sp>
      <p:sp>
        <p:nvSpPr>
          <p:cNvPr id="18" name="Text Placeholder 17">
            <a:extLst>
              <a:ext uri="{FF2B5EF4-FFF2-40B4-BE49-F238E27FC236}">
                <a16:creationId xmlns:a16="http://schemas.microsoft.com/office/drawing/2014/main" id="{A21FE19E-AF20-4B44-B99B-533E17541543}"/>
              </a:ext>
            </a:extLst>
          </p:cNvPr>
          <p:cNvSpPr>
            <a:spLocks noGrp="1"/>
          </p:cNvSpPr>
          <p:nvPr>
            <p:ph type="body" sz="quarter" idx="10"/>
          </p:nvPr>
        </p:nvSpPr>
        <p:spPr>
          <a:xfrm>
            <a:off x="925108" y="3629525"/>
            <a:ext cx="7779980" cy="1098762"/>
          </a:xfrm>
        </p:spPr>
        <p:txBody>
          <a:bodyPr>
            <a:noAutofit/>
          </a:bodyPr>
          <a:lstStyle/>
          <a:p>
            <a:r>
              <a:rPr lang="en-US" sz="2400" dirty="0"/>
              <a:t>Cloud-based platform for developing and managing bots</a:t>
            </a:r>
          </a:p>
          <a:p>
            <a:r>
              <a:rPr lang="en-US" sz="2400" dirty="0"/>
              <a:t>Integration with LUIS, QnA Maker, and others</a:t>
            </a:r>
          </a:p>
          <a:p>
            <a:r>
              <a:rPr lang="en-US" sz="2400" dirty="0"/>
              <a:t>Connectivity through multiple channels</a:t>
            </a:r>
          </a:p>
        </p:txBody>
      </p:sp>
      <p:grpSp>
        <p:nvGrpSpPr>
          <p:cNvPr id="7" name="Group 6">
            <a:extLst>
              <a:ext uri="{FF2B5EF4-FFF2-40B4-BE49-F238E27FC236}">
                <a16:creationId xmlns:a16="http://schemas.microsoft.com/office/drawing/2014/main" id="{105031A1-B09A-4E70-AE5D-6BE11868220E}"/>
              </a:ext>
            </a:extLst>
          </p:cNvPr>
          <p:cNvGrpSpPr/>
          <p:nvPr/>
        </p:nvGrpSpPr>
        <p:grpSpPr>
          <a:xfrm>
            <a:off x="2320122" y="977129"/>
            <a:ext cx="4503757" cy="2548486"/>
            <a:chOff x="3093495" y="1315717"/>
            <a:chExt cx="6005009" cy="3397981"/>
          </a:xfrm>
        </p:grpSpPr>
        <p:sp>
          <p:nvSpPr>
            <p:cNvPr id="50" name="Rectangle 49">
              <a:extLst>
                <a:ext uri="{FF2B5EF4-FFF2-40B4-BE49-F238E27FC236}">
                  <a16:creationId xmlns:a16="http://schemas.microsoft.com/office/drawing/2014/main" id="{A5C8A719-B981-4FDA-AFF1-2946C309106F}"/>
                </a:ext>
              </a:extLst>
            </p:cNvPr>
            <p:cNvSpPr/>
            <p:nvPr/>
          </p:nvSpPr>
          <p:spPr>
            <a:xfrm>
              <a:off x="3093495" y="1315717"/>
              <a:ext cx="6005009" cy="339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2" name="Graphic 51" descr="User">
              <a:extLst>
                <a:ext uri="{FF2B5EF4-FFF2-40B4-BE49-F238E27FC236}">
                  <a16:creationId xmlns:a16="http://schemas.microsoft.com/office/drawing/2014/main" id="{C48C2B05-7762-499F-BB11-FCA088B89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4617" y="2522783"/>
              <a:ext cx="952043" cy="952043"/>
            </a:xfrm>
            <a:prstGeom prst="rect">
              <a:avLst/>
            </a:prstGeom>
          </p:spPr>
        </p:pic>
        <p:pic>
          <p:nvPicPr>
            <p:cNvPr id="54" name="Graphic 53" descr="Email">
              <a:extLst>
                <a:ext uri="{FF2B5EF4-FFF2-40B4-BE49-F238E27FC236}">
                  <a16:creationId xmlns:a16="http://schemas.microsoft.com/office/drawing/2014/main" id="{48E24FC1-0C8B-4245-8312-BAD6290985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8617" y="2735328"/>
              <a:ext cx="590819" cy="590819"/>
            </a:xfrm>
            <a:prstGeom prst="rect">
              <a:avLst/>
            </a:prstGeom>
          </p:spPr>
        </p:pic>
        <p:pic>
          <p:nvPicPr>
            <p:cNvPr id="55" name="Graphic 54" descr="User">
              <a:extLst>
                <a:ext uri="{FF2B5EF4-FFF2-40B4-BE49-F238E27FC236}">
                  <a16:creationId xmlns:a16="http://schemas.microsoft.com/office/drawing/2014/main" id="{A3A56F4C-60D3-45F3-B25C-8969156A7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4617" y="1422062"/>
              <a:ext cx="952043" cy="952043"/>
            </a:xfrm>
            <a:prstGeom prst="rect">
              <a:avLst/>
            </a:prstGeom>
          </p:spPr>
        </p:pic>
        <p:grpSp>
          <p:nvGrpSpPr>
            <p:cNvPr id="56" name="Group 55">
              <a:extLst>
                <a:ext uri="{FF2B5EF4-FFF2-40B4-BE49-F238E27FC236}">
                  <a16:creationId xmlns:a16="http://schemas.microsoft.com/office/drawing/2014/main" id="{F8D3820E-2E6F-4A3D-8DAE-15C56E85B9EE}"/>
                </a:ext>
              </a:extLst>
            </p:cNvPr>
            <p:cNvGrpSpPr/>
            <p:nvPr/>
          </p:nvGrpSpPr>
          <p:grpSpPr>
            <a:xfrm>
              <a:off x="4129805" y="1422062"/>
              <a:ext cx="952043" cy="952043"/>
              <a:chOff x="3283601" y="1391764"/>
              <a:chExt cx="914400" cy="914400"/>
            </a:xfrm>
          </p:grpSpPr>
          <p:pic>
            <p:nvPicPr>
              <p:cNvPr id="68" name="Graphic 67" descr="Browser window">
                <a:extLst>
                  <a:ext uri="{FF2B5EF4-FFF2-40B4-BE49-F238E27FC236}">
                    <a16:creationId xmlns:a16="http://schemas.microsoft.com/office/drawing/2014/main" id="{B59CCE1B-FCDD-461E-ABBF-B86971A1B0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3601" y="1391764"/>
                <a:ext cx="914400" cy="914400"/>
              </a:xfrm>
              <a:prstGeom prst="rect">
                <a:avLst/>
              </a:prstGeom>
            </p:spPr>
          </p:pic>
          <p:pic>
            <p:nvPicPr>
              <p:cNvPr id="69" name="Graphic 68" descr="Chat">
                <a:extLst>
                  <a:ext uri="{FF2B5EF4-FFF2-40B4-BE49-F238E27FC236}">
                    <a16:creationId xmlns:a16="http://schemas.microsoft.com/office/drawing/2014/main" id="{ADFA556F-5EB2-4463-9DF7-0114922B19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93797" y="1649905"/>
                <a:ext cx="494543" cy="494543"/>
              </a:xfrm>
              <a:prstGeom prst="rect">
                <a:avLst/>
              </a:prstGeom>
            </p:spPr>
          </p:pic>
        </p:grpSp>
        <p:grpSp>
          <p:nvGrpSpPr>
            <p:cNvPr id="57" name="Group 56">
              <a:extLst>
                <a:ext uri="{FF2B5EF4-FFF2-40B4-BE49-F238E27FC236}">
                  <a16:creationId xmlns:a16="http://schemas.microsoft.com/office/drawing/2014/main" id="{EE0068B0-A712-4B5B-A762-8846F5562931}"/>
                </a:ext>
              </a:extLst>
            </p:cNvPr>
            <p:cNvGrpSpPr/>
            <p:nvPr/>
          </p:nvGrpSpPr>
          <p:grpSpPr>
            <a:xfrm>
              <a:off x="7953170" y="2238631"/>
              <a:ext cx="952043" cy="952043"/>
              <a:chOff x="8598639" y="3879000"/>
              <a:chExt cx="914400" cy="914400"/>
            </a:xfrm>
          </p:grpSpPr>
          <p:pic>
            <p:nvPicPr>
              <p:cNvPr id="65" name="Graphic 64" descr="Chat bubble">
                <a:extLst>
                  <a:ext uri="{FF2B5EF4-FFF2-40B4-BE49-F238E27FC236}">
                    <a16:creationId xmlns:a16="http://schemas.microsoft.com/office/drawing/2014/main" id="{272A9777-A601-4F02-AC1B-96B4B38750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98639" y="3879000"/>
                <a:ext cx="914400" cy="914400"/>
              </a:xfrm>
              <a:prstGeom prst="rect">
                <a:avLst/>
              </a:prstGeom>
            </p:spPr>
          </p:pic>
          <p:sp>
            <p:nvSpPr>
              <p:cNvPr id="66" name="TextBox 65">
                <a:extLst>
                  <a:ext uri="{FF2B5EF4-FFF2-40B4-BE49-F238E27FC236}">
                    <a16:creationId xmlns:a16="http://schemas.microsoft.com/office/drawing/2014/main" id="{E68137ED-466F-458F-9470-1572B29CC68C}"/>
                  </a:ext>
                </a:extLst>
              </p:cNvPr>
              <p:cNvSpPr txBox="1"/>
              <p:nvPr/>
            </p:nvSpPr>
            <p:spPr>
              <a:xfrm>
                <a:off x="8672209" y="4053418"/>
                <a:ext cx="339127" cy="384289"/>
              </a:xfrm>
              <a:prstGeom prst="rect">
                <a:avLst/>
              </a:prstGeom>
              <a:noFill/>
            </p:spPr>
            <p:txBody>
              <a:bodyPr wrap="none" rtlCol="0">
                <a:spAutoFit/>
              </a:bodyPr>
              <a:lstStyle/>
              <a:p>
                <a:r>
                  <a:rPr lang="en-US" sz="1350" dirty="0"/>
                  <a:t>?</a:t>
                </a:r>
              </a:p>
            </p:txBody>
          </p:sp>
          <p:sp>
            <p:nvSpPr>
              <p:cNvPr id="67" name="TextBox 66">
                <a:extLst>
                  <a:ext uri="{FF2B5EF4-FFF2-40B4-BE49-F238E27FC236}">
                    <a16:creationId xmlns:a16="http://schemas.microsoft.com/office/drawing/2014/main" id="{37C87B66-983C-47FD-9F8A-8684671D85A5}"/>
                  </a:ext>
                </a:extLst>
              </p:cNvPr>
              <p:cNvSpPr txBox="1"/>
              <p:nvPr/>
            </p:nvSpPr>
            <p:spPr>
              <a:xfrm>
                <a:off x="9012367" y="4151534"/>
                <a:ext cx="308336" cy="384289"/>
              </a:xfrm>
              <a:prstGeom prst="rect">
                <a:avLst/>
              </a:prstGeom>
              <a:noFill/>
            </p:spPr>
            <p:txBody>
              <a:bodyPr wrap="none" rtlCol="0">
                <a:spAutoFit/>
              </a:bodyPr>
              <a:lstStyle/>
              <a:p>
                <a:r>
                  <a:rPr lang="en-US" sz="1350" dirty="0"/>
                  <a:t>!</a:t>
                </a:r>
              </a:p>
            </p:txBody>
          </p:sp>
        </p:grpSp>
        <p:cxnSp>
          <p:nvCxnSpPr>
            <p:cNvPr id="60" name="Connector: Elbow 59">
              <a:extLst>
                <a:ext uri="{FF2B5EF4-FFF2-40B4-BE49-F238E27FC236}">
                  <a16:creationId xmlns:a16="http://schemas.microsoft.com/office/drawing/2014/main" id="{8C2C2281-1FA1-4CA7-9DA1-814102E1BB0A}"/>
                </a:ext>
              </a:extLst>
            </p:cNvPr>
            <p:cNvCxnSpPr>
              <a:stCxn id="17" idx="3"/>
            </p:cNvCxnSpPr>
            <p:nvPr/>
          </p:nvCxnSpPr>
          <p:spPr>
            <a:xfrm>
              <a:off x="5081848" y="1898083"/>
              <a:ext cx="951520" cy="1008837"/>
            </a:xfrm>
            <a:prstGeom prst="bentConnector3">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CC965D0-C534-4FA9-A5BC-81CE2F2995CC}"/>
                </a:ext>
              </a:extLst>
            </p:cNvPr>
            <p:cNvCxnSpPr>
              <a:cxnSpLocks/>
            </p:cNvCxnSpPr>
            <p:nvPr/>
          </p:nvCxnSpPr>
          <p:spPr>
            <a:xfrm flipV="1">
              <a:off x="4746893" y="2906921"/>
              <a:ext cx="1286475" cy="1207049"/>
            </a:xfrm>
            <a:prstGeom prst="bentConnector3">
              <a:avLst>
                <a:gd name="adj1" fmla="val 62989"/>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D364C58-44FF-4934-944A-DAB78CB32ABC}"/>
                </a:ext>
              </a:extLst>
            </p:cNvPr>
            <p:cNvCxnSpPr>
              <a:cxnSpLocks/>
            </p:cNvCxnSpPr>
            <p:nvPr/>
          </p:nvCxnSpPr>
          <p:spPr>
            <a:xfrm>
              <a:off x="4863556" y="2906921"/>
              <a:ext cx="1169812"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0457AD3-EDFC-4E0D-9AD9-0E03E7FB4B88}"/>
                </a:ext>
              </a:extLst>
            </p:cNvPr>
            <p:cNvCxnSpPr>
              <a:cxnSpLocks/>
            </p:cNvCxnSpPr>
            <p:nvPr/>
          </p:nvCxnSpPr>
          <p:spPr>
            <a:xfrm>
              <a:off x="6877318" y="2906921"/>
              <a:ext cx="1152451"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Graphic 47" descr="Call center">
              <a:extLst>
                <a:ext uri="{FF2B5EF4-FFF2-40B4-BE49-F238E27FC236}">
                  <a16:creationId xmlns:a16="http://schemas.microsoft.com/office/drawing/2014/main" id="{639D9571-E6A0-4F3C-9E08-5CAD37C3D1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74617" y="3621609"/>
              <a:ext cx="952043" cy="952043"/>
            </a:xfrm>
            <a:prstGeom prst="rect">
              <a:avLst/>
            </a:prstGeom>
          </p:spPr>
        </p:pic>
        <p:pic>
          <p:nvPicPr>
            <p:cNvPr id="49" name="Graphic 48" descr="Speech">
              <a:extLst>
                <a:ext uri="{FF2B5EF4-FFF2-40B4-BE49-F238E27FC236}">
                  <a16:creationId xmlns:a16="http://schemas.microsoft.com/office/drawing/2014/main" id="{65063937-4F09-4E24-BB90-A353021784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4110017" y="3580658"/>
              <a:ext cx="710187" cy="710187"/>
            </a:xfrm>
            <a:prstGeom prst="rect">
              <a:avLst/>
            </a:prstGeom>
          </p:spPr>
        </p:pic>
        <p:pic>
          <p:nvPicPr>
            <p:cNvPr id="4" name="Graphic 3">
              <a:extLst>
                <a:ext uri="{FF2B5EF4-FFF2-40B4-BE49-F238E27FC236}">
                  <a16:creationId xmlns:a16="http://schemas.microsoft.com/office/drawing/2014/main" id="{E9A02B29-F12C-4348-8744-8C62737DA0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95999" y="2575696"/>
              <a:ext cx="762322" cy="762322"/>
            </a:xfrm>
            <a:prstGeom prst="rect">
              <a:avLst/>
            </a:prstGeom>
          </p:spPr>
        </p:pic>
        <p:pic>
          <p:nvPicPr>
            <p:cNvPr id="31" name="Graphic 30">
              <a:extLst>
                <a:ext uri="{FF2B5EF4-FFF2-40B4-BE49-F238E27FC236}">
                  <a16:creationId xmlns:a16="http://schemas.microsoft.com/office/drawing/2014/main" id="{C84E3E2D-6738-4CDE-8D42-A4E9E65FB00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3299" y="2945496"/>
              <a:ext cx="1042917" cy="616024"/>
            </a:xfrm>
            <a:prstGeom prst="rect">
              <a:avLst/>
            </a:prstGeom>
          </p:spPr>
        </p:pic>
      </p:grpSp>
    </p:spTree>
    <p:extLst>
      <p:ext uri="{BB962C8B-B14F-4D97-AF65-F5344CB8AC3E}">
        <p14:creationId xmlns:p14="http://schemas.microsoft.com/office/powerpoint/2010/main" val="66250140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AI-900 Strategy</a:t>
            </a:r>
          </a:p>
        </p:txBody>
      </p:sp>
    </p:spTree>
    <p:extLst>
      <p:ext uri="{BB962C8B-B14F-4D97-AF65-F5344CB8AC3E}">
        <p14:creationId xmlns:p14="http://schemas.microsoft.com/office/powerpoint/2010/main" val="790184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717650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Item Types</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199688399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5569984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3"/>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3"/>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3"/>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https://timw.info/cc6b1</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HTTP Methods</a:t>
            </a:r>
          </a:p>
        </p:txBody>
      </p:sp>
      <p:pic>
        <p:nvPicPr>
          <p:cNvPr id="15362" name="Picture 2">
            <a:extLst>
              <a:ext uri="{FF2B5EF4-FFF2-40B4-BE49-F238E27FC236}">
                <a16:creationId xmlns:a16="http://schemas.microsoft.com/office/drawing/2014/main" id="{B13C2CD9-4CD5-4571-87DC-BFB130175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94" y="918939"/>
            <a:ext cx="8645011" cy="3558398"/>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89926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3"/>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7"/>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8"/>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8"/>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8453868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Tim's Online Testing Video (YouTube)</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39574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4614381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4140752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423392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1693032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1670174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24147418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2374459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https://timw.info/a850d</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How a REST API Works</a:t>
            </a:r>
          </a:p>
        </p:txBody>
      </p:sp>
      <p:pic>
        <p:nvPicPr>
          <p:cNvPr id="6146" name="Picture 2" descr="How does REST API work?">
            <a:extLst>
              <a:ext uri="{FF2B5EF4-FFF2-40B4-BE49-F238E27FC236}">
                <a16:creationId xmlns:a16="http://schemas.microsoft.com/office/drawing/2014/main" id="{D530515A-4AAC-43BC-86B0-E10CC9039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838"/>
            <a:ext cx="9144000" cy="3679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75AB2EA-8F7D-41BD-90F8-76928BE1BA90}"/>
              </a:ext>
            </a:extLst>
          </p:cNvPr>
          <p:cNvSpPr/>
          <p:nvPr/>
        </p:nvSpPr>
        <p:spPr>
          <a:xfrm>
            <a:off x="3070724" y="4317955"/>
            <a:ext cx="3005847" cy="6272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CRUD</a:t>
            </a:r>
            <a:endParaRPr lang="en-US" dirty="0"/>
          </a:p>
        </p:txBody>
      </p:sp>
    </p:spTree>
    <p:extLst>
      <p:ext uri="{BB962C8B-B14F-4D97-AF65-F5344CB8AC3E}">
        <p14:creationId xmlns:p14="http://schemas.microsoft.com/office/powerpoint/2010/main" val="15479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AI-900 Practice Questions</a:t>
            </a:r>
          </a:p>
        </p:txBody>
      </p:sp>
    </p:spTree>
    <p:extLst>
      <p:ext uri="{BB962C8B-B14F-4D97-AF65-F5344CB8AC3E}">
        <p14:creationId xmlns:p14="http://schemas.microsoft.com/office/powerpoint/2010/main" val="1189188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7" name="Picture 6">
            <a:extLst>
              <a:ext uri="{FF2B5EF4-FFF2-40B4-BE49-F238E27FC236}">
                <a16:creationId xmlns:a16="http://schemas.microsoft.com/office/drawing/2014/main" id="{97459CDA-ABB3-48F5-829C-59C203BE0F3F}"/>
              </a:ext>
            </a:extLst>
          </p:cNvPr>
          <p:cNvPicPr>
            <a:picLocks noChangeAspect="1"/>
          </p:cNvPicPr>
          <p:nvPr/>
        </p:nvPicPr>
        <p:blipFill>
          <a:blip r:embed="rId2"/>
          <a:stretch>
            <a:fillRect/>
          </a:stretch>
        </p:blipFill>
        <p:spPr>
          <a:xfrm>
            <a:off x="1052952" y="664737"/>
            <a:ext cx="7038095" cy="4066667"/>
          </a:xfrm>
          <a:prstGeom prst="rect">
            <a:avLst/>
          </a:prstGeom>
        </p:spPr>
      </p:pic>
    </p:spTree>
    <p:extLst>
      <p:ext uri="{BB962C8B-B14F-4D97-AF65-F5344CB8AC3E}">
        <p14:creationId xmlns:p14="http://schemas.microsoft.com/office/powerpoint/2010/main" val="40204703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5A7D7D3-B409-496D-9DB7-965338BF749E}"/>
              </a:ext>
            </a:extLst>
          </p:cNvPr>
          <p:cNvPicPr>
            <a:picLocks noChangeAspect="1"/>
          </p:cNvPicPr>
          <p:nvPr/>
        </p:nvPicPr>
        <p:blipFill>
          <a:blip r:embed="rId2"/>
          <a:stretch>
            <a:fillRect/>
          </a:stretch>
        </p:blipFill>
        <p:spPr>
          <a:xfrm>
            <a:off x="2095499" y="639626"/>
            <a:ext cx="4895851" cy="4364518"/>
          </a:xfrm>
          <a:prstGeom prst="rect">
            <a:avLst/>
          </a:prstGeom>
        </p:spPr>
      </p:pic>
    </p:spTree>
    <p:extLst>
      <p:ext uri="{BB962C8B-B14F-4D97-AF65-F5344CB8AC3E}">
        <p14:creationId xmlns:p14="http://schemas.microsoft.com/office/powerpoint/2010/main" val="33480359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59CFAC5-C636-4E96-AAED-AB7809133A7D}"/>
              </a:ext>
            </a:extLst>
          </p:cNvPr>
          <p:cNvPicPr>
            <a:picLocks noChangeAspect="1"/>
          </p:cNvPicPr>
          <p:nvPr/>
        </p:nvPicPr>
        <p:blipFill>
          <a:blip r:embed="rId2"/>
          <a:stretch>
            <a:fillRect/>
          </a:stretch>
        </p:blipFill>
        <p:spPr>
          <a:xfrm>
            <a:off x="1011688" y="583785"/>
            <a:ext cx="7209524" cy="4228571"/>
          </a:xfrm>
          <a:prstGeom prst="rect">
            <a:avLst/>
          </a:prstGeom>
        </p:spPr>
      </p:pic>
    </p:spTree>
    <p:extLst>
      <p:ext uri="{BB962C8B-B14F-4D97-AF65-F5344CB8AC3E}">
        <p14:creationId xmlns:p14="http://schemas.microsoft.com/office/powerpoint/2010/main" val="1766691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B25CB92-328E-4656-B983-E75A6829F857}"/>
              </a:ext>
            </a:extLst>
          </p:cNvPr>
          <p:cNvPicPr>
            <a:picLocks noChangeAspect="1"/>
          </p:cNvPicPr>
          <p:nvPr/>
        </p:nvPicPr>
        <p:blipFill>
          <a:blip r:embed="rId2"/>
          <a:stretch>
            <a:fillRect/>
          </a:stretch>
        </p:blipFill>
        <p:spPr>
          <a:xfrm>
            <a:off x="1872000" y="695372"/>
            <a:ext cx="5400000" cy="4219048"/>
          </a:xfrm>
          <a:prstGeom prst="rect">
            <a:avLst/>
          </a:prstGeom>
        </p:spPr>
      </p:pic>
    </p:spTree>
    <p:extLst>
      <p:ext uri="{BB962C8B-B14F-4D97-AF65-F5344CB8AC3E}">
        <p14:creationId xmlns:p14="http://schemas.microsoft.com/office/powerpoint/2010/main" val="8695475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BB24E459-0A62-47DB-8BDE-116899BD62DE}"/>
              </a:ext>
            </a:extLst>
          </p:cNvPr>
          <p:cNvPicPr>
            <a:picLocks noChangeAspect="1"/>
          </p:cNvPicPr>
          <p:nvPr/>
        </p:nvPicPr>
        <p:blipFill>
          <a:blip r:embed="rId2"/>
          <a:stretch>
            <a:fillRect/>
          </a:stretch>
        </p:blipFill>
        <p:spPr>
          <a:xfrm>
            <a:off x="843428" y="655214"/>
            <a:ext cx="7457143" cy="4085714"/>
          </a:xfrm>
          <a:prstGeom prst="rect">
            <a:avLst/>
          </a:prstGeom>
        </p:spPr>
      </p:pic>
    </p:spTree>
    <p:extLst>
      <p:ext uri="{BB962C8B-B14F-4D97-AF65-F5344CB8AC3E}">
        <p14:creationId xmlns:p14="http://schemas.microsoft.com/office/powerpoint/2010/main" val="19463833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CA93AC3A-377E-4210-A46C-FBAECCB122DF}"/>
              </a:ext>
            </a:extLst>
          </p:cNvPr>
          <p:cNvPicPr>
            <a:picLocks noChangeAspect="1"/>
          </p:cNvPicPr>
          <p:nvPr/>
        </p:nvPicPr>
        <p:blipFill>
          <a:blip r:embed="rId2"/>
          <a:stretch>
            <a:fillRect/>
          </a:stretch>
        </p:blipFill>
        <p:spPr>
          <a:xfrm>
            <a:off x="2241549" y="736524"/>
            <a:ext cx="4866943" cy="4177896"/>
          </a:xfrm>
          <a:prstGeom prst="rect">
            <a:avLst/>
          </a:prstGeom>
        </p:spPr>
      </p:pic>
    </p:spTree>
    <p:extLst>
      <p:ext uri="{BB962C8B-B14F-4D97-AF65-F5344CB8AC3E}">
        <p14:creationId xmlns:p14="http://schemas.microsoft.com/office/powerpoint/2010/main" val="39185485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9EDA9AD-574E-4CEE-9DB4-A39C558E80E7}"/>
              </a:ext>
            </a:extLst>
          </p:cNvPr>
          <p:cNvPicPr>
            <a:picLocks noChangeAspect="1"/>
          </p:cNvPicPr>
          <p:nvPr/>
        </p:nvPicPr>
        <p:blipFill>
          <a:blip r:embed="rId2"/>
          <a:stretch>
            <a:fillRect/>
          </a:stretch>
        </p:blipFill>
        <p:spPr>
          <a:xfrm>
            <a:off x="900571" y="485849"/>
            <a:ext cx="7342857" cy="4428571"/>
          </a:xfrm>
          <a:prstGeom prst="rect">
            <a:avLst/>
          </a:prstGeom>
        </p:spPr>
      </p:pic>
    </p:spTree>
    <p:extLst>
      <p:ext uri="{BB962C8B-B14F-4D97-AF65-F5344CB8AC3E}">
        <p14:creationId xmlns:p14="http://schemas.microsoft.com/office/powerpoint/2010/main" val="39141827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C47A97F-6ABE-4BE6-8C67-60528D911B22}"/>
              </a:ext>
            </a:extLst>
          </p:cNvPr>
          <p:cNvPicPr>
            <a:picLocks noChangeAspect="1"/>
          </p:cNvPicPr>
          <p:nvPr/>
        </p:nvPicPr>
        <p:blipFill>
          <a:blip r:embed="rId2"/>
          <a:stretch>
            <a:fillRect/>
          </a:stretch>
        </p:blipFill>
        <p:spPr>
          <a:xfrm>
            <a:off x="1886285" y="703519"/>
            <a:ext cx="5371429" cy="4104762"/>
          </a:xfrm>
          <a:prstGeom prst="rect">
            <a:avLst/>
          </a:prstGeom>
        </p:spPr>
      </p:pic>
    </p:spTree>
    <p:extLst>
      <p:ext uri="{BB962C8B-B14F-4D97-AF65-F5344CB8AC3E}">
        <p14:creationId xmlns:p14="http://schemas.microsoft.com/office/powerpoint/2010/main" val="24580635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979A6B3-3F06-4C91-A18C-4870BC61F0E8}"/>
              </a:ext>
            </a:extLst>
          </p:cNvPr>
          <p:cNvPicPr>
            <a:picLocks noChangeAspect="1"/>
          </p:cNvPicPr>
          <p:nvPr/>
        </p:nvPicPr>
        <p:blipFill>
          <a:blip r:embed="rId2"/>
          <a:stretch>
            <a:fillRect/>
          </a:stretch>
        </p:blipFill>
        <p:spPr>
          <a:xfrm>
            <a:off x="914857" y="664737"/>
            <a:ext cx="7314286" cy="4066667"/>
          </a:xfrm>
          <a:prstGeom prst="rect">
            <a:avLst/>
          </a:prstGeom>
        </p:spPr>
      </p:pic>
    </p:spTree>
    <p:extLst>
      <p:ext uri="{BB962C8B-B14F-4D97-AF65-F5344CB8AC3E}">
        <p14:creationId xmlns:p14="http://schemas.microsoft.com/office/powerpoint/2010/main" val="93248018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cs-arch-tim-day01-v2</Template>
  <TotalTime>13172</TotalTime>
  <Words>14466</Words>
  <Application>Microsoft Office PowerPoint</Application>
  <PresentationFormat>On-screen Show (16:9)</PresentationFormat>
  <Paragraphs>4222</Paragraphs>
  <Slides>154</Slides>
  <Notes>71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154</vt:i4>
      </vt:variant>
    </vt:vector>
  </HeadingPairs>
  <TitlesOfParts>
    <vt:vector size="167" baseType="lpstr">
      <vt:lpstr>Arial</vt:lpstr>
      <vt:lpstr>Calibri</vt:lpstr>
      <vt:lpstr>Calibri Light</vt:lpstr>
      <vt:lpstr>Consolas</vt:lpstr>
      <vt:lpstr>Gotham Medium</vt:lpstr>
      <vt:lpstr>Segoe Pro Display</vt:lpstr>
      <vt:lpstr>Segoe UI</vt:lpstr>
      <vt:lpstr>Segoe UI Light</vt:lpstr>
      <vt:lpstr>Tahoma</vt:lpstr>
      <vt:lpstr>Times New Roman</vt:lpstr>
      <vt:lpstr>Wingdings</vt:lpstr>
      <vt:lpstr>Standard_LiveLessons_2017</vt:lpstr>
      <vt:lpstr>Azure 1</vt:lpstr>
      <vt:lpstr>Microsoft Azure AI Fundamentals</vt:lpstr>
      <vt:lpstr>Tim Warner</vt:lpstr>
      <vt:lpstr>Learning Goals</vt:lpstr>
      <vt:lpstr>Course Materials</vt:lpstr>
      <vt:lpstr>Expectations</vt:lpstr>
      <vt:lpstr>Exam AI-900 2021 Updates</vt:lpstr>
      <vt:lpstr> </vt:lpstr>
      <vt:lpstr> </vt:lpstr>
      <vt:lpstr> </vt:lpstr>
      <vt:lpstr> </vt:lpstr>
      <vt:lpstr>AI Workloads and Responsible AI</vt:lpstr>
      <vt:lpstr>What is Artificial Intelligence?</vt:lpstr>
      <vt:lpstr>Common AI Workloads</vt:lpstr>
      <vt:lpstr>AIin Microsoft Azure</vt:lpstr>
      <vt:lpstr>Responsible AI</vt:lpstr>
      <vt:lpstr>Challenges and Risks with AI</vt:lpstr>
      <vt:lpstr>Responsible AI Principles</vt:lpstr>
      <vt:lpstr>Azure Machine Learning</vt:lpstr>
      <vt:lpstr>What is Machine Learning?</vt:lpstr>
      <vt:lpstr>Regression</vt:lpstr>
      <vt:lpstr>Classification</vt:lpstr>
      <vt:lpstr>Clustering</vt:lpstr>
      <vt:lpstr>Lesson 2 Azure Machine Learning </vt:lpstr>
      <vt:lpstr>What is Azure Machine Learning?</vt:lpstr>
      <vt:lpstr>Automated Machine Learning</vt:lpstr>
      <vt:lpstr>Azure Machine Learning designer</vt:lpstr>
      <vt:lpstr>Foundational Terminology</vt:lpstr>
      <vt:lpstr>Machine Learning (ML)</vt:lpstr>
      <vt:lpstr> </vt:lpstr>
      <vt:lpstr> </vt:lpstr>
      <vt:lpstr> </vt:lpstr>
      <vt:lpstr> </vt:lpstr>
      <vt:lpstr> </vt:lpstr>
      <vt:lpstr> </vt:lpstr>
      <vt:lpstr> </vt:lpstr>
      <vt:lpstr> </vt:lpstr>
      <vt:lpstr> </vt:lpstr>
      <vt:lpstr>Azure Automated ML</vt:lpstr>
      <vt:lpstr>Validating AutoML Models</vt:lpstr>
      <vt:lpstr>Validating AutoML Models</vt:lpstr>
      <vt:lpstr>Learning Objectives</vt:lpstr>
      <vt:lpstr>Computer Vision</vt:lpstr>
      <vt:lpstr>Lesson 1 Computer Vision Concepts </vt:lpstr>
      <vt:lpstr>What is Computer Vision?</vt:lpstr>
      <vt:lpstr>Applications of Computer Vision</vt:lpstr>
      <vt:lpstr>Lesson 2 Computer Vision in Azure </vt:lpstr>
      <vt:lpstr>Cognitive Services</vt:lpstr>
      <vt:lpstr>Image Analysis with the Computer Vision Service</vt:lpstr>
      <vt:lpstr>Training Models with the Custom Vision Service</vt:lpstr>
      <vt:lpstr>Analyzing Faces with the Face Service</vt:lpstr>
      <vt:lpstr>Reading Text with the Computer Vision Service</vt:lpstr>
      <vt:lpstr>Analyzing Forms with the Form Recognizer Service</vt:lpstr>
      <vt:lpstr>Natural Language Processing (NLP)</vt:lpstr>
      <vt:lpstr>Lesson 1 Introduction to Natural Language Processing </vt:lpstr>
      <vt:lpstr>What is Natural Language Processing?</vt:lpstr>
      <vt:lpstr>Natural Language Processing in Azure</vt:lpstr>
      <vt:lpstr>Lesson 2 Using Natural Language Processing Services  </vt:lpstr>
      <vt:lpstr>Text Analytics</vt:lpstr>
      <vt:lpstr>Speech Recognition and Synthesis</vt:lpstr>
      <vt:lpstr>Translation</vt:lpstr>
      <vt:lpstr>Language Understanding</vt:lpstr>
      <vt:lpstr>Conversational AI</vt:lpstr>
      <vt:lpstr>Lesson 1 Conversational AI Concepts </vt:lpstr>
      <vt:lpstr>What is Conversational AI?</vt:lpstr>
      <vt:lpstr>Responsible AI Guidelines for Bots</vt:lpstr>
      <vt:lpstr>Lesson 2 Conversational AI in Azure </vt:lpstr>
      <vt:lpstr>The QnA Maker Service</vt:lpstr>
      <vt:lpstr>Azure Bot Service</vt:lpstr>
      <vt:lpstr>Exam AI-900 Strategy</vt:lpstr>
      <vt:lpstr> </vt:lpstr>
      <vt:lpstr>Item Types </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Microsoft Online Testing </vt:lpstr>
      <vt:lpstr>Tim's Online Testing Video (YouTube)</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AI-900 Practice Questions</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Thank you!</vt:lpstr>
      <vt:lpstr>Responsible AI</vt:lpstr>
      <vt:lpstr>Microsoft's Position on AI Use</vt:lpstr>
      <vt:lpstr>Responsible AI Principles</vt:lpstr>
      <vt:lpstr> </vt:lpstr>
      <vt:lpstr>Azure Cognitive Services</vt:lpstr>
      <vt:lpstr>First Things First</vt:lpstr>
      <vt:lpstr>How To Know Cognitive Services</vt:lpstr>
      <vt:lpstr>How To Know Cognitive Services</vt:lpstr>
      <vt:lpstr>Computer Vision</vt:lpstr>
      <vt:lpstr>Face</vt:lpstr>
      <vt:lpstr>Video Indexer</vt:lpstr>
      <vt:lpstr>Content Moderator</vt:lpstr>
      <vt:lpstr>Speech</vt:lpstr>
      <vt:lpstr>Text Analytics</vt:lpstr>
      <vt:lpstr>Azure Cognitive Search</vt:lpstr>
      <vt:lpstr>Bing Web Search</vt:lpstr>
      <vt:lpstr>Azure Bot Service</vt:lpstr>
      <vt:lpstr>What is a Bot?</vt:lpstr>
      <vt:lpstr>Azure Bot Service</vt:lpstr>
      <vt:lpstr>Chatbot</vt:lpstr>
      <vt:lpstr>Conversational Bot</vt:lpstr>
      <vt:lpstr>Monitoring</vt:lpstr>
      <vt:lpstr>Azure Monitoring</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291</cp:revision>
  <dcterms:created xsi:type="dcterms:W3CDTF">2015-09-28T19:52:00Z</dcterms:created>
  <dcterms:modified xsi:type="dcterms:W3CDTF">2021-02-03T18:09:29Z</dcterms:modified>
</cp:coreProperties>
</file>